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259" r:id="rId6"/>
    <p:sldId id="262" r:id="rId7"/>
    <p:sldId id="263" r:id="rId8"/>
    <p:sldId id="264" r:id="rId9"/>
    <p:sldId id="266" r:id="rId10"/>
    <p:sldId id="265" r:id="rId11"/>
    <p:sldId id="261" r:id="rId12"/>
  </p:sldIdLst>
  <p:sldSz cx="9144000" cy="6858000" type="screen4x3"/>
  <p:notesSz cx="7023100" cy="93091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595" autoAdjust="0"/>
  </p:normalViewPr>
  <p:slideViewPr>
    <p:cSldViewPr>
      <p:cViewPr varScale="1">
        <p:scale>
          <a:sx n="63" d="100"/>
          <a:sy n="63" d="100"/>
        </p:scale>
        <p:origin x="1324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73DEE1-2C2E-4823-B038-C37798967BF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39B33-DBD4-4ADE-BE52-D141C87932D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88E969-D8D1-462F-BA4E-CE90A092AFA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6706A0-F73B-4EBD-83F3-1C2EB499CCF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5EE9EE-1376-4273-AC10-71ADF5F4C4B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E28294-194E-4168-A122-B1DACA2D501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879F5D-AC2C-44AC-8EB9-8E167C38EC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016E031-B94D-4FA4-9618-219F82EA5F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6D784-28C0-44CD-AEB1-A70379F11F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F4737F-3D14-4585-A94D-86A4A99C382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F2991D-90C3-4B78-8574-0FE7849A48C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93AD41-EFD4-4388-A15F-71F27035F31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5457580-1DE5-44CD-B03B-E5D5BBAEB9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mailto:Karen.Hackett@ky.gov" TargetMode="External"/><Relationship Id="rId2" Type="http://schemas.openxmlformats.org/officeDocument/2006/relationships/hyperlink" Target="mailto:Rhonda.nix@ky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038600" y="304800"/>
            <a:ext cx="4876800" cy="2590800"/>
          </a:xfrm>
        </p:spPr>
        <p:txBody>
          <a:bodyPr/>
          <a:lstStyle/>
          <a:p>
            <a:pPr eaLnBrk="1" hangingPunct="1"/>
            <a:r>
              <a:rPr lang="en-US" sz="3600" dirty="0"/>
              <a:t>Regional Marketing and Matching Funds Program</a:t>
            </a:r>
            <a:br>
              <a:rPr lang="en-US" sz="3600" dirty="0"/>
            </a:br>
            <a:r>
              <a:rPr lang="en-US" sz="3600" dirty="0"/>
              <a:t>FY 2024/25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724400" y="5562600"/>
            <a:ext cx="4114800" cy="83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dirty="0"/>
              <a:t>Rhonda Nix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dirty="0"/>
              <a:t>Karen Hackett</a:t>
            </a:r>
          </a:p>
        </p:txBody>
      </p:sp>
      <p:pic>
        <p:nvPicPr>
          <p:cNvPr id="2052" name="Picture 6" descr="MCj0424464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2667000"/>
            <a:ext cx="4038600" cy="290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28600"/>
            <a:ext cx="6629400" cy="1295400"/>
          </a:xfrm>
        </p:spPr>
        <p:txBody>
          <a:bodyPr/>
          <a:lstStyle/>
          <a:p>
            <a:pPr eaLnBrk="1" hangingPunct="1"/>
            <a:r>
              <a:rPr lang="en-US" sz="3200" dirty="0"/>
              <a:t>Submit the Following Documentation with Reimbursement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000" dirty="0"/>
              <a:t>                                                                    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000" dirty="0">
              <a:sym typeface="Symbol" pitchFamily="18" charset="2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000" dirty="0">
                <a:sym typeface="Symbol" pitchFamily="18" charset="2"/>
              </a:rPr>
              <a:t> </a:t>
            </a:r>
            <a:r>
              <a:rPr lang="en-US" sz="1200" dirty="0"/>
              <a:t>Exact name of organization as it appears on non profit documentation</a:t>
            </a:r>
          </a:p>
          <a:p>
            <a:pPr lvl="1" eaLnBrk="1" hangingPunct="1">
              <a:lnSpc>
                <a:spcPct val="80000"/>
              </a:lnSpc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1200" dirty="0"/>
              <a:t>    </a:t>
            </a:r>
            <a:r>
              <a:rPr lang="en-US" sz="1200" dirty="0">
                <a:sym typeface="Symbol" pitchFamily="18" charset="2"/>
              </a:rPr>
              <a:t> </a:t>
            </a:r>
            <a:r>
              <a:rPr lang="en-US" sz="1200" dirty="0"/>
              <a:t>Sign the reimbursement form 	 </a:t>
            </a:r>
          </a:p>
          <a:p>
            <a:pPr lvl="1" eaLnBrk="1" hangingPunct="1">
              <a:lnSpc>
                <a:spcPct val="80000"/>
              </a:lnSpc>
              <a:buFont typeface="Symbol" pitchFamily="18" charset="2"/>
              <a:buChar char="&gt;"/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1200" dirty="0">
                <a:sym typeface="Symbol" pitchFamily="18" charset="2"/>
              </a:rPr>
              <a:t>         </a:t>
            </a:r>
            <a:r>
              <a:rPr lang="en-US" sz="1200" dirty="0"/>
              <a:t>Include  the CORRECT Federal ID number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            </a:t>
            </a:r>
            <a:r>
              <a:rPr lang="en-US" sz="1200" dirty="0"/>
              <a:t>Copy of invoices 				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>
              <a:cs typeface="Arial" charset="0"/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</a:t>
            </a:r>
            <a:r>
              <a:rPr lang="en-US" sz="1200" dirty="0">
                <a:sym typeface="Symbol" pitchFamily="18" charset="2"/>
              </a:rPr>
              <a:t> </a:t>
            </a:r>
            <a:r>
              <a:rPr lang="en-US" sz="1200" dirty="0"/>
              <a:t>Cancelled checks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 </a:t>
            </a:r>
            <a:r>
              <a:rPr lang="en-US" sz="1200" dirty="0">
                <a:sym typeface="Symbol" pitchFamily="18" charset="2"/>
              </a:rPr>
              <a:t> </a:t>
            </a:r>
            <a:r>
              <a:rPr lang="en-US" sz="1200" dirty="0"/>
              <a:t>Picture of billboard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                 </a:t>
            </a:r>
            <a:r>
              <a:rPr lang="en-US" sz="1200" dirty="0"/>
              <a:t>Tear sheets, copies of radio scripts, screenshots or TV ads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1200" dirty="0"/>
              <a:t>            </a:t>
            </a:r>
            <a:r>
              <a:rPr lang="en-US" sz="1200" dirty="0">
                <a:sym typeface="Symbol" pitchFamily="18" charset="2"/>
              </a:rPr>
              <a:t> </a:t>
            </a:r>
            <a:r>
              <a:rPr lang="en-US" sz="1200" dirty="0"/>
              <a:t>4 copies of any printed brochure</a:t>
            </a:r>
          </a:p>
          <a:p>
            <a:pPr lvl="1" eaLnBrk="1" hangingPunct="1">
              <a:lnSpc>
                <a:spcPct val="80000"/>
              </a:lnSpc>
              <a:buFont typeface="Symbol" pitchFamily="18" charset="2"/>
              <a:buNone/>
            </a:pPr>
            <a:r>
              <a:rPr lang="en-US" sz="1200" dirty="0"/>
              <a:t>		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      </a:t>
            </a:r>
            <a:r>
              <a:rPr lang="en-US" sz="1200" dirty="0"/>
              <a:t>Sponsorship contracts</a:t>
            </a:r>
          </a:p>
          <a:p>
            <a:pPr lvl="1" eaLnBrk="1" hangingPunct="1">
              <a:lnSpc>
                <a:spcPct val="80000"/>
              </a:lnSpc>
            </a:pPr>
            <a:endParaRPr lang="en-US" sz="1200" dirty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 </a:t>
            </a:r>
            <a:r>
              <a:rPr lang="en-US" sz="1200" dirty="0"/>
              <a:t>Copy of homepage showing links to state web site 	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                                                                                                                                                                          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en-US" sz="1200" dirty="0"/>
              <a:t>                                                                                                                </a:t>
            </a:r>
            <a:endParaRPr lang="en-US" sz="1200" dirty="0">
              <a:sym typeface="Symbol" pitchFamily="18" charset="2"/>
            </a:endParaRPr>
          </a:p>
          <a:p>
            <a:pPr lvl="1" algn="ctr" eaLnBrk="1" hangingPunct="1">
              <a:lnSpc>
                <a:spcPct val="80000"/>
              </a:lnSpc>
              <a:buFontTx/>
              <a:buNone/>
            </a:pPr>
            <a:r>
              <a:rPr lang="en-US" sz="1200" dirty="0">
                <a:sym typeface="Symbol" pitchFamily="18" charset="2"/>
              </a:rPr>
              <a:t> </a:t>
            </a:r>
            <a:r>
              <a:rPr lang="en-US" sz="1400" b="1" dirty="0"/>
              <a:t>When you forget documents it only slows down the process</a:t>
            </a:r>
          </a:p>
          <a:p>
            <a:pPr lvl="1" eaLnBrk="1" hangingPunct="1">
              <a:lnSpc>
                <a:spcPct val="80000"/>
              </a:lnSpc>
            </a:pPr>
            <a:endParaRPr lang="en-US" sz="1400" b="1" dirty="0"/>
          </a:p>
        </p:txBody>
      </p:sp>
      <p:pic>
        <p:nvPicPr>
          <p:cNvPr id="10244" name="Picture 4" descr="MC900442036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5000" y="2438400"/>
            <a:ext cx="2543175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0" y="228600"/>
            <a:ext cx="4267200" cy="2057400"/>
          </a:xfrm>
        </p:spPr>
        <p:txBody>
          <a:bodyPr/>
          <a:lstStyle/>
          <a:p>
            <a:pPr eaLnBrk="1" hangingPunct="1"/>
            <a:r>
              <a:rPr lang="en-US" sz="3200" dirty="0"/>
              <a:t>Confused?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2438400"/>
            <a:ext cx="8686800" cy="4221163"/>
          </a:xfrm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400" dirty="0"/>
              <a:t> 			</a:t>
            </a:r>
            <a:endParaRPr lang="en-US" sz="2800" dirty="0"/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800" dirty="0"/>
              <a:t>	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2800" dirty="0"/>
              <a:t> 		</a:t>
            </a:r>
            <a:r>
              <a:rPr lang="en-US" sz="1600" b="1" dirty="0"/>
              <a:t>Visit our web site at kentuckytourism.com/industry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/>
              <a:t>		then click on Regional Marketing &amp; Matching Funds Program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/>
              <a:t>or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/>
              <a:t>		Send an email to </a:t>
            </a:r>
            <a:r>
              <a:rPr lang="en-US" sz="1600" b="1" dirty="0">
                <a:hlinkClick r:id="rId2"/>
              </a:rPr>
              <a:t>Rhonda.nix@ky.gov</a:t>
            </a:r>
            <a:r>
              <a:rPr lang="en-US" sz="1600" b="1" dirty="0"/>
              <a:t> or </a:t>
            </a:r>
            <a:r>
              <a:rPr lang="en-US" sz="1600" b="1" dirty="0">
                <a:hlinkClick r:id="rId3"/>
              </a:rPr>
              <a:t>Karen.Hackett@ky.gov</a:t>
            </a:r>
            <a:r>
              <a:rPr lang="en-US" sz="1600" b="1" dirty="0"/>
              <a:t>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b="1" dirty="0"/>
              <a:t>				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US" sz="1600" dirty="0"/>
              <a:t>PLEASE be sure to read the Administrative Regulations for full explanation of guidelines and requirements.  This is only a quick reference tool.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6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2400" dirty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en-US" sz="2400" dirty="0"/>
              <a:t>	</a:t>
            </a:r>
          </a:p>
        </p:txBody>
      </p:sp>
      <p:pic>
        <p:nvPicPr>
          <p:cNvPr id="11268" name="Picture 6" descr="MCj0434411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381000"/>
            <a:ext cx="388620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0" y="228600"/>
            <a:ext cx="5181600" cy="1447800"/>
          </a:xfrm>
        </p:spPr>
        <p:txBody>
          <a:bodyPr/>
          <a:lstStyle/>
          <a:p>
            <a:pPr eaLnBrk="1" hangingPunct="1"/>
            <a:r>
              <a:rPr lang="en-US" sz="3200" dirty="0"/>
              <a:t>Deadlines and Applicants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828800"/>
            <a:ext cx="8686800" cy="4800600"/>
          </a:xfrm>
        </p:spPr>
        <p:txBody>
          <a:bodyPr/>
          <a:lstStyle/>
          <a:p>
            <a:pPr eaLnBrk="1" hangingPunct="1"/>
            <a:endParaRPr lang="en-US" sz="1400" dirty="0"/>
          </a:p>
          <a:p>
            <a:pPr eaLnBrk="1" hangingPunct="1">
              <a:buFontTx/>
              <a:buNone/>
            </a:pPr>
            <a:r>
              <a:rPr lang="en-US" sz="1800" dirty="0"/>
              <a:t> 	</a:t>
            </a:r>
            <a:r>
              <a:rPr lang="en-US" sz="1200" dirty="0"/>
              <a:t>The Regional Marketing &amp; Matching Funds Program offers reimbursement for projects, which are in direct support of the promotion and marketing efforts of a tourism event, attraction or geographic area.  </a:t>
            </a:r>
          </a:p>
          <a:p>
            <a:pPr eaLnBrk="1" hangingPunct="1"/>
            <a:endParaRPr lang="en-US" sz="1200" dirty="0"/>
          </a:p>
          <a:p>
            <a:pPr eaLnBrk="1" hangingPunct="1">
              <a:buFontTx/>
              <a:buNone/>
            </a:pPr>
            <a:r>
              <a:rPr lang="en-US" sz="1200" dirty="0"/>
              <a:t>	 Program Deadlines:</a:t>
            </a:r>
          </a:p>
          <a:p>
            <a:pPr lvl="2" eaLnBrk="1" hangingPunct="1"/>
            <a:r>
              <a:rPr lang="en-US" sz="1200" dirty="0"/>
              <a:t>Program Year Runs July 1  – June 30</a:t>
            </a:r>
          </a:p>
          <a:p>
            <a:pPr lvl="2" eaLnBrk="1" hangingPunct="1"/>
            <a:r>
              <a:rPr lang="en-US" sz="1200" dirty="0"/>
              <a:t>June 1     Application Deadline</a:t>
            </a:r>
          </a:p>
          <a:p>
            <a:pPr lvl="2" eaLnBrk="1" hangingPunct="1"/>
            <a:r>
              <a:rPr lang="en-US" sz="1200" dirty="0"/>
              <a:t>Feb 1  	Reimbursement Deadline for Projects Completed July – December</a:t>
            </a:r>
          </a:p>
          <a:p>
            <a:pPr lvl="2" eaLnBrk="1" hangingPunct="1"/>
            <a:r>
              <a:rPr lang="en-US" sz="1200" dirty="0"/>
              <a:t>Aug 1    	Reimbursement Deadline for Projects Completed January – June</a:t>
            </a:r>
          </a:p>
          <a:p>
            <a:pPr eaLnBrk="1" hangingPunct="1">
              <a:buFontTx/>
              <a:buNone/>
            </a:pPr>
            <a:endParaRPr lang="en-US" sz="1200" dirty="0"/>
          </a:p>
          <a:p>
            <a:pPr eaLnBrk="1" hangingPunct="1">
              <a:buFontTx/>
              <a:buNone/>
            </a:pPr>
            <a:r>
              <a:rPr lang="en-US" sz="1200" dirty="0"/>
              <a:t>	Who can apply?</a:t>
            </a:r>
          </a:p>
          <a:p>
            <a:pPr lvl="1"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</a:t>
            </a:r>
            <a:r>
              <a:rPr lang="en-US" sz="1200" dirty="0">
                <a:sym typeface="Symbol" pitchFamily="18" charset="2"/>
              </a:rPr>
              <a:t>    </a:t>
            </a:r>
            <a:r>
              <a:rPr lang="en-US" sz="1200" dirty="0"/>
              <a:t>Tourism Commission, Convention &amp; Visitors Bureau or DMO with 501c3 or 501c6 Status.  </a:t>
            </a:r>
          </a:p>
          <a:p>
            <a:pPr lvl="1" eaLnBrk="1" hangingPunct="1">
              <a:buFontTx/>
              <a:buNone/>
            </a:pPr>
            <a:r>
              <a:rPr lang="en-US" sz="1200" dirty="0"/>
              <a:t> 		</a:t>
            </a:r>
            <a:endParaRPr lang="en-US" sz="1000" dirty="0"/>
          </a:p>
          <a:p>
            <a:pPr eaLnBrk="1" hangingPunct="1">
              <a:buFontTx/>
              <a:buNone/>
            </a:pPr>
            <a:r>
              <a:rPr lang="en-US" sz="1200" dirty="0"/>
              <a:t>	Ineligible Applicants:  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Federal Agencies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State Agencies and their non profit affiliates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State-wide Organizations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Organizations that receive funding from other state agencies for the purpose of sponsorship or advertising</a:t>
            </a:r>
          </a:p>
          <a:p>
            <a:pPr eaLnBrk="1" hangingPunct="1">
              <a:buFontTx/>
              <a:buNone/>
            </a:pPr>
            <a:r>
              <a:rPr lang="en-US" sz="1200" dirty="0"/>
              <a:t>		</a:t>
            </a:r>
            <a:r>
              <a:rPr lang="en-US" sz="1200" dirty="0">
                <a:cs typeface="Arial" charset="0"/>
              </a:rPr>
              <a:t>•    </a:t>
            </a:r>
            <a:r>
              <a:rPr lang="en-US" sz="1200" dirty="0"/>
              <a:t>State or Federal Grants can not be used to match Regional Marketing &amp; Matching Funds Program funds</a:t>
            </a:r>
          </a:p>
          <a:p>
            <a:pPr eaLnBrk="1" hangingPunct="1">
              <a:buFontTx/>
              <a:buNone/>
            </a:pPr>
            <a:endParaRPr lang="en-US" sz="1200" dirty="0"/>
          </a:p>
        </p:txBody>
      </p:sp>
      <p:pic>
        <p:nvPicPr>
          <p:cNvPr id="3076" name="Picture 10" descr="MC90009056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760689">
            <a:off x="209550" y="295275"/>
            <a:ext cx="2436813" cy="176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78" name="Picture 16" descr="MC900432551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00103">
            <a:off x="4953000" y="5029200"/>
            <a:ext cx="1066800" cy="593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419600" y="274638"/>
            <a:ext cx="4267200" cy="1554162"/>
          </a:xfrm>
        </p:spPr>
        <p:txBody>
          <a:bodyPr/>
          <a:lstStyle/>
          <a:p>
            <a:pPr eaLnBrk="1" hangingPunct="1"/>
            <a:r>
              <a:rPr lang="en-US" sz="3200" dirty="0"/>
              <a:t>Sample List of</a:t>
            </a:r>
            <a:br>
              <a:rPr lang="en-US" sz="3200" dirty="0"/>
            </a:br>
            <a:r>
              <a:rPr lang="en-US" sz="3200" dirty="0"/>
              <a:t>Eligible Projects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05200" y="2133600"/>
            <a:ext cx="5410200" cy="4572000"/>
          </a:xfrm>
        </p:spPr>
        <p:txBody>
          <a:bodyPr/>
          <a:lstStyle/>
          <a:p>
            <a:pPr eaLnBrk="1" hangingPunct="1"/>
            <a:r>
              <a:rPr lang="en-US" sz="1200" dirty="0"/>
              <a:t>Tourism publications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Advertisements in newspaper, publications, TV, radio, internet including meeting and convention advertising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Brochure distribution</a:t>
            </a:r>
          </a:p>
          <a:p>
            <a:pPr eaLnBrk="1" hangingPunct="1">
              <a:buFontTx/>
              <a:buNone/>
            </a:pPr>
            <a:endParaRPr lang="en-US" sz="1200" dirty="0"/>
          </a:p>
          <a:p>
            <a:pPr eaLnBrk="1" hangingPunct="1"/>
            <a:r>
              <a:rPr lang="en-US" sz="1200" dirty="0"/>
              <a:t>Billboards/Signage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Group tour marketplace, meeting &amp; conventions and consumer travel shows expenses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Sponsorship/Bid fees of tourism trade shows, conventions and events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Research for destination needs, asset analysis and visitor profile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Photography for use in advertising, web sites, travel shows &amp; marketplaces</a:t>
            </a:r>
          </a:p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Content – paid to a business for advertising purposes.  </a:t>
            </a:r>
          </a:p>
          <a:p>
            <a:pPr eaLnBrk="1" hangingPunct="1">
              <a:buFontTx/>
              <a:buNone/>
            </a:pPr>
            <a:endParaRPr lang="en-US" sz="2400" dirty="0"/>
          </a:p>
        </p:txBody>
      </p:sp>
      <p:pic>
        <p:nvPicPr>
          <p:cNvPr id="4100" name="Picture 13" descr="MP900314269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381000"/>
            <a:ext cx="25146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6" descr="MC900434781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71600" y="22860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20" descr="MC900045088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461697">
            <a:off x="483193" y="4661829"/>
            <a:ext cx="1450975" cy="1624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4419600" cy="1447800"/>
          </a:xfrm>
        </p:spPr>
        <p:txBody>
          <a:bodyPr/>
          <a:lstStyle/>
          <a:p>
            <a:pPr eaLnBrk="1" hangingPunct="1"/>
            <a:r>
              <a:rPr lang="en-US" sz="3200" dirty="0"/>
              <a:t>Funding Percentages</a:t>
            </a:r>
          </a:p>
        </p:txBody>
      </p:sp>
      <p:pic>
        <p:nvPicPr>
          <p:cNvPr id="5123" name="Picture 11" descr="MCj0397052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228600"/>
            <a:ext cx="3352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204" name="Group 108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739575216"/>
              </p:ext>
            </p:extLst>
          </p:nvPr>
        </p:nvGraphicFramePr>
        <p:xfrm>
          <a:off x="1371600" y="2819400"/>
          <a:ext cx="7315200" cy="2971800"/>
        </p:xfrm>
        <a:graphic>
          <a:graphicData uri="http://schemas.openxmlformats.org/drawingml/2006/table">
            <a:tbl>
              <a:tblPr/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38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5421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Applicant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 based on co-op participation with the KY Department of Tourism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Percentage based on projects that are not co-ops with KY Department of Tourism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390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CVB or Tourist Commission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21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Bid Fee for Conventions/Room Rebate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80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715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Bid Fee to Bring NEW Events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(50% second year)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70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051723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267200" y="274638"/>
            <a:ext cx="4419600" cy="1143000"/>
          </a:xfrm>
        </p:spPr>
        <p:txBody>
          <a:bodyPr/>
          <a:lstStyle/>
          <a:p>
            <a:pPr eaLnBrk="1" hangingPunct="1"/>
            <a:r>
              <a:rPr lang="en-US" sz="3200" dirty="0"/>
              <a:t>The Formula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4068763"/>
          </a:xfrm>
        </p:spPr>
        <p:txBody>
          <a:bodyPr/>
          <a:lstStyle/>
          <a:p>
            <a:pPr eaLnBrk="1" hangingPunct="1"/>
            <a:endParaRPr lang="en-US" sz="1200" dirty="0"/>
          </a:p>
          <a:p>
            <a:pPr eaLnBrk="1" hangingPunct="1"/>
            <a:r>
              <a:rPr lang="en-US" sz="1200" dirty="0"/>
              <a:t>Funding is Distributed Based on a Formula to Calculate County Allotments:</a:t>
            </a:r>
          </a:p>
          <a:p>
            <a:pPr lvl="2" eaLnBrk="1" hangingPunct="1"/>
            <a:r>
              <a:rPr lang="en-US" sz="1200" dirty="0"/>
              <a:t>Three factors are used to determine county allotments – Number of rooms, number of campground sites and tourism expenditures.</a:t>
            </a:r>
          </a:p>
          <a:p>
            <a:pPr lvl="2" eaLnBrk="1" hangingPunct="1">
              <a:buFontTx/>
              <a:buNone/>
            </a:pPr>
            <a:endParaRPr lang="en-US" sz="1200" dirty="0"/>
          </a:p>
          <a:p>
            <a:pPr lvl="2" eaLnBrk="1" hangingPunct="1">
              <a:buFontTx/>
              <a:buNone/>
            </a:pPr>
            <a:endParaRPr lang="en-US" sz="1200" dirty="0"/>
          </a:p>
          <a:p>
            <a:pPr eaLnBrk="1" hangingPunct="1"/>
            <a:r>
              <a:rPr lang="en-US" sz="1200" dirty="0"/>
              <a:t>Counties with Multiple Tourist Commissions:</a:t>
            </a:r>
          </a:p>
          <a:p>
            <a:pPr lvl="2" eaLnBrk="1" hangingPunct="1"/>
            <a:r>
              <a:rPr lang="en-US" sz="1200" dirty="0"/>
              <a:t>After the county allotment is determined then the counties with multiple tourist commission will be calculated based on number of rooms and number of campground sites within the city/county.</a:t>
            </a:r>
          </a:p>
          <a:p>
            <a:pPr lvl="2" eaLnBrk="1" hangingPunct="1"/>
            <a:r>
              <a:rPr lang="en-US" sz="1200" dirty="0"/>
              <a:t>If a tourist commission does not have any or few hotel/motel rooms and campground sites, they will automatically be eligible for 25% of the allotment.</a:t>
            </a:r>
          </a:p>
          <a:p>
            <a:pPr lvl="2" eaLnBrk="1" hangingPunct="1">
              <a:buFontTx/>
              <a:buNone/>
            </a:pPr>
            <a:endParaRPr lang="en-US" sz="1200" dirty="0"/>
          </a:p>
          <a:p>
            <a:pPr lvl="2" eaLnBrk="1" hangingPunct="1">
              <a:buFontTx/>
              <a:buNone/>
            </a:pPr>
            <a:endParaRPr lang="en-US" sz="1200" dirty="0"/>
          </a:p>
          <a:p>
            <a:pPr eaLnBrk="1" hangingPunct="1"/>
            <a:r>
              <a:rPr lang="en-US" sz="1200" dirty="0"/>
              <a:t>Any new tourist commission established will not be eligible:</a:t>
            </a:r>
          </a:p>
          <a:p>
            <a:pPr lvl="2" eaLnBrk="1" hangingPunct="1"/>
            <a:r>
              <a:rPr lang="en-US" sz="1200" dirty="0"/>
              <a:t>For two years</a:t>
            </a:r>
          </a:p>
          <a:p>
            <a:pPr lvl="2" eaLnBrk="1" hangingPunct="1"/>
            <a:r>
              <a:rPr lang="en-US" sz="1200" dirty="0"/>
              <a:t>Must have at least part-time paid director</a:t>
            </a:r>
          </a:p>
          <a:p>
            <a:pPr lvl="2" eaLnBrk="1" hangingPunct="1"/>
            <a:r>
              <a:rPr lang="en-US" sz="1200" dirty="0"/>
              <a:t>Source of funding</a:t>
            </a:r>
          </a:p>
          <a:p>
            <a:pPr lvl="2" eaLnBrk="1" hangingPunct="1"/>
            <a:r>
              <a:rPr lang="en-US" sz="1200" dirty="0"/>
              <a:t>Established budget and marketing plan</a:t>
            </a:r>
          </a:p>
          <a:p>
            <a:pPr eaLnBrk="1" hangingPunct="1"/>
            <a:endParaRPr lang="en-US" sz="1200" dirty="0"/>
          </a:p>
          <a:p>
            <a:pPr eaLnBrk="1" hangingPunct="1"/>
            <a:endParaRPr lang="en-US" sz="2400" dirty="0"/>
          </a:p>
          <a:p>
            <a:pPr eaLnBrk="1" hangingPunct="1"/>
            <a:endParaRPr lang="en-US" sz="2400" dirty="0"/>
          </a:p>
          <a:p>
            <a:pPr lvl="2" eaLnBrk="1" hangingPunct="1"/>
            <a:endParaRPr lang="en-US" dirty="0"/>
          </a:p>
          <a:p>
            <a:pPr lvl="2" eaLnBrk="1" hangingPunct="1"/>
            <a:endParaRPr lang="en-US" dirty="0"/>
          </a:p>
        </p:txBody>
      </p:sp>
      <p:pic>
        <p:nvPicPr>
          <p:cNvPr id="6148" name="Picture 4" descr="MCj02870650000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28600"/>
            <a:ext cx="38862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0"/>
            <a:ext cx="6858000" cy="838200"/>
          </a:xfrm>
        </p:spPr>
        <p:txBody>
          <a:bodyPr/>
          <a:lstStyle/>
          <a:p>
            <a:pPr eaLnBrk="1" hangingPunct="1"/>
            <a:r>
              <a:rPr lang="en-US" sz="3200" dirty="0"/>
              <a:t>Eligible Project Information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762000"/>
            <a:ext cx="88392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Tourism Publications, Videos, CDs &amp; DVDs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Funds are available for production and printing. Three written bids are required if printing costs exceeds $1,000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Must be 4 color brochure cover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A distribution plan is required (without printing project will be denied)  Brochure distribution services are eligible as well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All publications &amp; videos must be reviewed and approved by program manager PRIOR to final production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Front or back of brochures must include current advertising brand of Kentucky and tag line stating “</a:t>
            </a:r>
            <a:r>
              <a:rPr lang="en-US" sz="1000" u="sng" dirty="0"/>
              <a:t>Paid in part by the KY Department of Tourism</a:t>
            </a:r>
            <a:r>
              <a:rPr lang="en-US" sz="1000" dirty="0"/>
              <a:t>” is required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We reserve the right to say NO</a:t>
            </a:r>
          </a:p>
          <a:p>
            <a:pPr lvl="2" eaLnBrk="1" hangingPunct="1">
              <a:lnSpc>
                <a:spcPct val="80000"/>
              </a:lnSpc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Advertising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Funds available for newspaper, magazine, radio, TV, internet, sports media, meeting &amp; convention advertising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Media time, production costs and media placement are eligible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All ads must have the advertising brand of Kentucky (unless advertising is in conjunction with a KY Department of Tourism co-op)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Radio ads must include the current Kentucky tourism tagline at closing (contact office for verbiage)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Advertising must be 50 miles away from location with the exception of major media markets listed below and 25% of the costs are eligible: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000" dirty="0"/>
              <a:t>Cincinnati, Evansville, Huntington, Louisville, Lexington, Paducah and Bowling Green</a:t>
            </a:r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Consumer Travel Shows, Group Marketplaces, Meeting/Convention Trade Shows and Expos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Funds are available to cover cost to purchase exhibits, artwork, photographs and brochure racks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Booth space and furniture rental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Registration fees to interview perspective group tour operators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County fairs and festivals are not eligible</a:t>
            </a:r>
          </a:p>
          <a:p>
            <a:pPr eaLnBrk="1" hangingPunct="1">
              <a:lnSpc>
                <a:spcPct val="80000"/>
              </a:lnSpc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Web-site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Funds are available for design of web site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Link to state web sites is required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Web site that contains ad sales is not eligible</a:t>
            </a:r>
          </a:p>
          <a:p>
            <a:pPr eaLnBrk="1" hangingPunct="1">
              <a:lnSpc>
                <a:spcPct val="80000"/>
              </a:lnSpc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r>
              <a:rPr lang="en-US" sz="1100" dirty="0"/>
              <a:t>Billboards &amp; Signage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Billboards must be located 20 miles from location and on interstates or major access highways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Billboards must include the advertising brand of Kentucky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1000" dirty="0"/>
              <a:t>TODS (Tourist Oriented Directional) and Fifth Legends (Attraction Logo) as well as artwork, design and production are eligible.  New signs are eligible, </a:t>
            </a:r>
            <a:r>
              <a:rPr lang="en-US" sz="1000" b="1" dirty="0"/>
              <a:t>but not existing or maintenance of signs is eligible</a:t>
            </a:r>
            <a:r>
              <a:rPr lang="en-US" sz="1000" dirty="0"/>
              <a:t>.</a:t>
            </a:r>
          </a:p>
          <a:p>
            <a:pPr eaLnBrk="1" hangingPunct="1">
              <a:lnSpc>
                <a:spcPct val="80000"/>
              </a:lnSpc>
            </a:pPr>
            <a:endParaRPr lang="en-US" sz="1500" dirty="0"/>
          </a:p>
          <a:p>
            <a:pPr eaLnBrk="1" hangingPunct="1">
              <a:lnSpc>
                <a:spcPct val="80000"/>
              </a:lnSpc>
            </a:pPr>
            <a:r>
              <a:rPr lang="en-US" sz="1000" dirty="0"/>
              <a:t>Changes to application:  If you have projects that come up during the program year that you would like to use your contingency funds or amend your application just submit a letter stating the projects and request approval.  This can even be completed over an email.  We just need to attach the request to your application.</a:t>
            </a:r>
          </a:p>
          <a:p>
            <a:pPr lvl="2" eaLnBrk="1" hangingPunct="1">
              <a:lnSpc>
                <a:spcPct val="80000"/>
              </a:lnSpc>
              <a:buFontTx/>
              <a:buNone/>
            </a:pPr>
            <a:endParaRPr lang="en-US" sz="1000" dirty="0"/>
          </a:p>
          <a:p>
            <a:pPr eaLnBrk="1" hangingPunct="1">
              <a:lnSpc>
                <a:spcPct val="80000"/>
              </a:lnSpc>
            </a:pP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457200"/>
            <a:ext cx="8229600" cy="566896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en-US" sz="1600" dirty="0"/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Sponsorship Bid Fee of Trade Shows, Convention and Events</a:t>
            </a:r>
          </a:p>
          <a:p>
            <a:pPr eaLnBrk="1" hangingPunct="1">
              <a:lnSpc>
                <a:spcPct val="80000"/>
              </a:lnSpc>
            </a:pPr>
            <a:endParaRPr lang="en-US" sz="1400" dirty="0"/>
          </a:p>
          <a:p>
            <a:pPr lvl="2" eaLnBrk="1" hangingPunct="1">
              <a:lnSpc>
                <a:spcPct val="80000"/>
              </a:lnSpc>
            </a:pPr>
            <a:r>
              <a:rPr lang="en-US" sz="1400" dirty="0"/>
              <a:t>Sponsorship that may create an economic impact for the state are eligible</a:t>
            </a:r>
          </a:p>
          <a:p>
            <a:pPr lvl="2" eaLnBrk="1" hangingPunct="1">
              <a:lnSpc>
                <a:spcPct val="80000"/>
              </a:lnSpc>
            </a:pPr>
            <a:endParaRPr lang="en-US" sz="1400" dirty="0"/>
          </a:p>
          <a:p>
            <a:pPr lvl="2" eaLnBrk="1" hangingPunct="1">
              <a:lnSpc>
                <a:spcPct val="80000"/>
              </a:lnSpc>
            </a:pPr>
            <a:r>
              <a:rPr lang="en-US" sz="1400" dirty="0"/>
              <a:t>Sponsorship of overall convention partner or event are eligible (but not limited to overall)</a:t>
            </a:r>
          </a:p>
          <a:p>
            <a:pPr lvl="2" eaLnBrk="1" hangingPunct="1">
              <a:lnSpc>
                <a:spcPct val="80000"/>
              </a:lnSpc>
            </a:pPr>
            <a:endParaRPr lang="en-US" sz="1400" dirty="0"/>
          </a:p>
          <a:p>
            <a:pPr lvl="2" eaLnBrk="1" hangingPunct="1">
              <a:lnSpc>
                <a:spcPct val="80000"/>
              </a:lnSpc>
            </a:pPr>
            <a:endParaRPr lang="en-US" sz="1400" dirty="0"/>
          </a:p>
          <a:p>
            <a:pPr lvl="2" eaLnBrk="1" hangingPunct="1">
              <a:lnSpc>
                <a:spcPct val="80000"/>
              </a:lnSpc>
            </a:pPr>
            <a:r>
              <a:rPr lang="en-US" sz="1400" dirty="0"/>
              <a:t>Tourism Industry events that are </a:t>
            </a:r>
            <a:r>
              <a:rPr lang="en-US" sz="1400" b="1" u="sng" dirty="0"/>
              <a:t>not</a:t>
            </a:r>
            <a:r>
              <a:rPr lang="en-US" sz="1400" b="1" dirty="0"/>
              <a:t> </a:t>
            </a:r>
            <a:r>
              <a:rPr lang="en-US" sz="1400" dirty="0"/>
              <a:t>eligible: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400" dirty="0"/>
              <a:t>KY Tourism Industry Association, 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400" dirty="0"/>
              <a:t>KY Association of Convention &amp; Visitor Bureaus 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400" u="sng" dirty="0"/>
              <a:t>KY Association meetings and conference</a:t>
            </a:r>
          </a:p>
          <a:p>
            <a:pPr lvl="3" eaLnBrk="1" hangingPunct="1">
              <a:lnSpc>
                <a:spcPct val="80000"/>
              </a:lnSpc>
            </a:pPr>
            <a:r>
              <a:rPr lang="en-US" sz="1400" u="sng" dirty="0"/>
              <a:t>In-state - local events, sporting events and conferences</a:t>
            </a:r>
            <a:endParaRPr lang="en-US" sz="1400" dirty="0"/>
          </a:p>
          <a:p>
            <a:pPr eaLnBrk="1" hangingPunct="1">
              <a:lnSpc>
                <a:spcPct val="80000"/>
              </a:lnSpc>
            </a:pPr>
            <a:endParaRPr lang="en-US" sz="1400" dirty="0"/>
          </a:p>
          <a:p>
            <a:pPr eaLnBrk="1" hangingPunct="1">
              <a:lnSpc>
                <a:spcPct val="80000"/>
              </a:lnSpc>
            </a:pPr>
            <a:endParaRPr lang="en-US" sz="1400" dirty="0"/>
          </a:p>
          <a:p>
            <a:pPr eaLnBrk="1" hangingPunct="1">
              <a:lnSpc>
                <a:spcPct val="80000"/>
              </a:lnSpc>
            </a:pPr>
            <a:endParaRPr lang="en-US" sz="1400" dirty="0"/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Convention Sponsorship/bid fee that guarantees room nights will be reimbursed 80%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400" dirty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sz="1400" dirty="0"/>
          </a:p>
          <a:p>
            <a:pPr eaLnBrk="1" hangingPunct="1">
              <a:lnSpc>
                <a:spcPct val="80000"/>
              </a:lnSpc>
            </a:pPr>
            <a:r>
              <a:rPr lang="en-US" sz="1400" dirty="0"/>
              <a:t>New Event sponsorship will be reimbursed 70% and 50% for reoccurring events</a:t>
            </a:r>
          </a:p>
          <a:p>
            <a:pPr marL="0" indent="0" eaLnBrk="1" hangingPunct="1">
              <a:lnSpc>
                <a:spcPct val="80000"/>
              </a:lnSpc>
              <a:buNone/>
            </a:pPr>
            <a:endParaRPr lang="en-US" sz="3600" dirty="0"/>
          </a:p>
          <a:p>
            <a:pPr lvl="3" eaLnBrk="1" hangingPunct="1">
              <a:lnSpc>
                <a:spcPct val="80000"/>
              </a:lnSpc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3" eaLnBrk="1" hangingPunct="1">
              <a:lnSpc>
                <a:spcPct val="80000"/>
              </a:lnSpc>
              <a:buFontTx/>
              <a:buNone/>
            </a:pPr>
            <a:endParaRPr lang="en-US" sz="2400" b="1" dirty="0"/>
          </a:p>
          <a:p>
            <a:pPr lvl="2" eaLnBrk="1" hangingPunct="1">
              <a:lnSpc>
                <a:spcPct val="80000"/>
              </a:lnSpc>
            </a:pPr>
            <a:endParaRPr lang="en-US" sz="2800" dirty="0"/>
          </a:p>
          <a:p>
            <a:pPr lvl="2" eaLnBrk="1" hangingPunct="1">
              <a:lnSpc>
                <a:spcPct val="80000"/>
              </a:lnSpc>
            </a:pPr>
            <a:endParaRPr lang="en-US" sz="2800" dirty="0"/>
          </a:p>
          <a:p>
            <a:pPr lvl="2" eaLnBrk="1" hangingPunct="1">
              <a:lnSpc>
                <a:spcPct val="80000"/>
              </a:lnSpc>
            </a:pPr>
            <a:endParaRPr lang="en-US" sz="2800" dirty="0"/>
          </a:p>
        </p:txBody>
      </p:sp>
      <p:pic>
        <p:nvPicPr>
          <p:cNvPr id="8197" name="Picture 7" descr="MC900104714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2590800"/>
            <a:ext cx="1066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81001"/>
            <a:ext cx="7772400" cy="1066799"/>
          </a:xfrm>
        </p:spPr>
        <p:txBody>
          <a:bodyPr/>
          <a:lstStyle/>
          <a:p>
            <a:r>
              <a:rPr lang="en-US" dirty="0"/>
              <a:t>RESEARCH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2286000"/>
            <a:ext cx="8610600" cy="4267200"/>
          </a:xfrm>
        </p:spPr>
        <p:txBody>
          <a:bodyPr/>
          <a:lstStyle/>
          <a:p>
            <a:pPr eaLnBrk="1" hangingPunct="1"/>
            <a:r>
              <a:rPr lang="en-US" sz="1200" dirty="0"/>
              <a:t>Research is now eligible for reimbursement</a:t>
            </a:r>
          </a:p>
          <a:p>
            <a:pPr eaLnBrk="1" hangingPunct="1"/>
            <a:endParaRPr lang="en-US" sz="1200" dirty="0"/>
          </a:p>
          <a:p>
            <a:pPr lvl="2" eaLnBrk="1" hangingPunct="1"/>
            <a:r>
              <a:rPr lang="en-US" sz="1200" dirty="0"/>
              <a:t>Funds may be used for destination needs, asset analysis and visitor profile research</a:t>
            </a:r>
          </a:p>
          <a:p>
            <a:pPr lvl="2" eaLnBrk="1" hangingPunct="1"/>
            <a:endParaRPr lang="en-US" sz="1200" dirty="0"/>
          </a:p>
          <a:p>
            <a:pPr lvl="2" eaLnBrk="1" hangingPunct="1"/>
            <a:r>
              <a:rPr lang="en-US" sz="1200" dirty="0"/>
              <a:t>Must be clear relationship to planning and executing tourism marketing &amp; promotion</a:t>
            </a:r>
          </a:p>
          <a:p>
            <a:pPr lvl="2" eaLnBrk="1" hangingPunct="1"/>
            <a:endParaRPr lang="en-US" sz="1200" dirty="0"/>
          </a:p>
          <a:p>
            <a:pPr lvl="2" eaLnBrk="1" hangingPunct="1"/>
            <a:r>
              <a:rPr lang="en-US" sz="1200" dirty="0"/>
              <a:t>Economic Impact and Future Capital projects are not eligible</a:t>
            </a:r>
          </a:p>
          <a:p>
            <a:pPr lvl="2" eaLnBrk="1" hangingPunct="1"/>
            <a:endParaRPr lang="en-US" sz="1200" dirty="0"/>
          </a:p>
          <a:p>
            <a:pPr lvl="2" eaLnBrk="1" hangingPunct="1"/>
            <a:r>
              <a:rPr lang="en-US" sz="1200" u="sng" dirty="0"/>
              <a:t>Research request must be approved in advance</a:t>
            </a:r>
            <a:r>
              <a:rPr lang="en-US" sz="1200" dirty="0"/>
              <a:t> and outside firms, organizations or individuals must meet the following criteria:</a:t>
            </a:r>
          </a:p>
          <a:p>
            <a:pPr lvl="2" eaLnBrk="1" hangingPunct="1"/>
            <a:endParaRPr lang="en-US" sz="1200" dirty="0"/>
          </a:p>
          <a:p>
            <a:pPr lvl="3" eaLnBrk="1" hangingPunct="1"/>
            <a:r>
              <a:rPr lang="en-US" sz="1200" dirty="0"/>
              <a:t>In operation at least 2 years, if a firm or organization: if an individual at least 5 years of relevant experience</a:t>
            </a:r>
          </a:p>
          <a:p>
            <a:pPr lvl="3" eaLnBrk="1" hangingPunct="1"/>
            <a:endParaRPr lang="en-US" sz="1200" dirty="0"/>
          </a:p>
          <a:p>
            <a:pPr lvl="3" eaLnBrk="1" hangingPunct="1"/>
            <a:r>
              <a:rPr lang="en-US" sz="1200" dirty="0"/>
              <a:t>At least 3 references</a:t>
            </a:r>
          </a:p>
          <a:p>
            <a:pPr lvl="3" eaLnBrk="1" hangingPunct="1"/>
            <a:endParaRPr lang="en-US" sz="1200" dirty="0"/>
          </a:p>
          <a:p>
            <a:pPr lvl="3" eaLnBrk="1" hangingPunct="1"/>
            <a:r>
              <a:rPr lang="en-US" sz="1200" dirty="0"/>
              <a:t>Demonstrate expertise in the type of services to be rendered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 and Reimbursement Forms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2286000"/>
            <a:ext cx="4038600" cy="3840163"/>
          </a:xfrm>
        </p:spPr>
        <p:txBody>
          <a:bodyPr/>
          <a:lstStyle/>
          <a:p>
            <a:pPr marL="0" indent="0">
              <a:buNone/>
            </a:pPr>
            <a:r>
              <a:rPr lang="en-US" sz="1200" b="1" dirty="0"/>
              <a:t>When completing the application remember to:</a:t>
            </a:r>
          </a:p>
          <a:p>
            <a:pPr marL="228600" indent="-228600">
              <a:buAutoNum type="arabicPeriod"/>
            </a:pPr>
            <a:r>
              <a:rPr lang="en-US" sz="1200" dirty="0"/>
              <a:t>Use the complete name of your organization (as printed on your letter from IRS showing your Federal ID number)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a W9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the affidavit</a:t>
            </a:r>
          </a:p>
          <a:p>
            <a:pPr marL="228600" indent="-228600">
              <a:buAutoNum type="arabicPeriod"/>
            </a:pPr>
            <a:r>
              <a:rPr lang="en-US" sz="1200" dirty="0"/>
              <a:t>Sign and add your Federal ID number to the form</a:t>
            </a:r>
          </a:p>
          <a:p>
            <a:pPr marL="228600" indent="-228600">
              <a:buAutoNum type="arabicPeriod"/>
            </a:pPr>
            <a:r>
              <a:rPr lang="en-US" sz="1200" dirty="0"/>
              <a:t>Complete the correct Project Description forms for application and include all projects you plan to complete for the FY</a:t>
            </a:r>
          </a:p>
          <a:p>
            <a:pPr marL="228600" indent="-228600">
              <a:buAutoNum type="arabicPeriod"/>
            </a:pPr>
            <a:r>
              <a:rPr lang="en-US" sz="1200" dirty="0"/>
              <a:t>You do not have to submit forms that do not apply to any of your projects</a:t>
            </a:r>
          </a:p>
          <a:p>
            <a:pPr marL="228600" indent="-228600">
              <a:buAutoNum type="arabicPeriod"/>
            </a:pPr>
            <a:r>
              <a:rPr lang="en-US" sz="1200" dirty="0"/>
              <a:t>Do not staple the application and project description forms with any of the other documents submitted 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by June 1</a:t>
            </a:r>
            <a:r>
              <a:rPr lang="en-US" sz="1200" baseline="30000" dirty="0"/>
              <a:t>st</a:t>
            </a:r>
            <a:r>
              <a:rPr lang="en-US" sz="1200" dirty="0"/>
              <a:t> </a:t>
            </a:r>
          </a:p>
          <a:p>
            <a:pPr marL="228600" indent="-228600">
              <a:buAutoNum type="arabicPeriod"/>
            </a:pPr>
            <a:endParaRPr lang="en-US" sz="1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86000"/>
            <a:ext cx="4038600" cy="3840163"/>
          </a:xfrm>
        </p:spPr>
        <p:txBody>
          <a:bodyPr/>
          <a:lstStyle/>
          <a:p>
            <a:pPr marL="0" indent="0">
              <a:buNone/>
            </a:pPr>
            <a:r>
              <a:rPr lang="en-US" sz="1200" b="1" dirty="0"/>
              <a:t>When completing the reimbursement remember to: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the correct form for first or second cycle</a:t>
            </a:r>
          </a:p>
          <a:p>
            <a:pPr marL="228600" indent="-228600">
              <a:buAutoNum type="arabicPeriod"/>
            </a:pPr>
            <a:r>
              <a:rPr lang="en-US" sz="1200" dirty="0"/>
              <a:t>Sign the form and add Federal ID number</a:t>
            </a:r>
          </a:p>
          <a:p>
            <a:pPr marL="228600" indent="-228600">
              <a:buAutoNum type="arabicPeriod"/>
            </a:pPr>
            <a:r>
              <a:rPr lang="en-US" sz="1200" dirty="0"/>
              <a:t>Complete the correct Project Description forms for reimbursement</a:t>
            </a:r>
          </a:p>
          <a:p>
            <a:pPr marL="228600" indent="-228600">
              <a:buAutoNum type="arabicPeriod"/>
            </a:pPr>
            <a:r>
              <a:rPr lang="en-US" sz="1200" dirty="0"/>
              <a:t>Compile documentation (original vendor invoice, tearsheet and/or proof of run, canceled check image front &amp; back) in the order as listed on project description form</a:t>
            </a:r>
          </a:p>
          <a:p>
            <a:pPr marL="228600" indent="-228600">
              <a:buAutoNum type="arabicPeriod"/>
            </a:pPr>
            <a:r>
              <a:rPr lang="en-US" sz="1200" dirty="0"/>
              <a:t>Do not staple reimbursement cover and project description forms together.  You can staple documentation to keep items in order</a:t>
            </a:r>
          </a:p>
          <a:p>
            <a:pPr marL="228600" indent="-228600">
              <a:buAutoNum type="arabicPeriod"/>
            </a:pPr>
            <a:r>
              <a:rPr lang="en-US" sz="1200" dirty="0"/>
              <a:t>Only submit enough expenses to receive your allocation amount</a:t>
            </a:r>
          </a:p>
          <a:p>
            <a:pPr marL="228600" indent="-228600">
              <a:buAutoNum type="arabicPeriod"/>
            </a:pPr>
            <a:r>
              <a:rPr lang="en-US" sz="1200" dirty="0"/>
              <a:t>Submit by reimbursement deadlines</a:t>
            </a:r>
          </a:p>
        </p:txBody>
      </p:sp>
    </p:spTree>
    <p:extLst>
      <p:ext uri="{BB962C8B-B14F-4D97-AF65-F5344CB8AC3E}">
        <p14:creationId xmlns:p14="http://schemas.microsoft.com/office/powerpoint/2010/main" val="622976620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</TotalTime>
  <Words>1456</Words>
  <Application>Microsoft Office PowerPoint</Application>
  <PresentationFormat>On-screen Show (4:3)</PresentationFormat>
  <Paragraphs>213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Symbol</vt:lpstr>
      <vt:lpstr>Default Design</vt:lpstr>
      <vt:lpstr>Regional Marketing and Matching Funds Program FY 2024/25 </vt:lpstr>
      <vt:lpstr>Deadlines and Applicants</vt:lpstr>
      <vt:lpstr>Sample List of Eligible Projects</vt:lpstr>
      <vt:lpstr>Funding Percentages</vt:lpstr>
      <vt:lpstr>The Formula</vt:lpstr>
      <vt:lpstr>Eligible Project Information</vt:lpstr>
      <vt:lpstr>PowerPoint Presentation</vt:lpstr>
      <vt:lpstr>RESEARCH</vt:lpstr>
      <vt:lpstr>Application and Reimbursement Forms</vt:lpstr>
      <vt:lpstr>Submit the Following Documentation with Reimbursement</vt:lpstr>
      <vt:lpstr>Confused?</vt:lpstr>
    </vt:vector>
  </TitlesOfParts>
  <Company>Commonwealth Office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MATCHING FUNDS PROGRAM  The “Key” to Funding</dc:title>
  <dc:creator>COT</dc:creator>
  <cp:lastModifiedBy>Hackett, Karen (TRAVEL)</cp:lastModifiedBy>
  <cp:revision>45</cp:revision>
  <cp:lastPrinted>2021-08-30T16:55:36Z</cp:lastPrinted>
  <dcterms:created xsi:type="dcterms:W3CDTF">2008-04-18T15:32:45Z</dcterms:created>
  <dcterms:modified xsi:type="dcterms:W3CDTF">2024-04-19T13:23:13Z</dcterms:modified>
</cp:coreProperties>
</file>