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6" r:id="rId5"/>
    <p:sldId id="259" r:id="rId6"/>
    <p:sldId id="263" r:id="rId7"/>
    <p:sldId id="264" r:id="rId8"/>
    <p:sldId id="265" r:id="rId9"/>
    <p:sldId id="261" r:id="rId10"/>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595" autoAdjust="0"/>
  </p:normalViewPr>
  <p:slideViewPr>
    <p:cSldViewPr>
      <p:cViewPr varScale="1">
        <p:scale>
          <a:sx n="72" d="100"/>
          <a:sy n="72" d="100"/>
        </p:scale>
        <p:origin x="1266" y="6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a:alpha val="0"/>
      </a:schemeClr>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A8FB7C-F974-4BC0-9577-0061842CEE86}" type="doc">
      <dgm:prSet loTypeId="urn:microsoft.com/office/officeart/2018/2/layout/IconVerticalSolidList" loCatId="icon" qsTypeId="urn:microsoft.com/office/officeart/2005/8/quickstyle/simple1" qsCatId="simple" csTypeId="urn:microsoft.com/office/officeart/2018/5/colors/Iconchunking_neutralbg_accent3_2" csCatId="accent3" phldr="1"/>
      <dgm:spPr/>
      <dgm:t>
        <a:bodyPr/>
        <a:lstStyle/>
        <a:p>
          <a:endParaRPr lang="en-US"/>
        </a:p>
      </dgm:t>
    </dgm:pt>
    <dgm:pt modelId="{52D7302E-E7BD-4B3E-BC83-47BBAF01BF32}">
      <dgm:prSet/>
      <dgm:spPr/>
      <dgm:t>
        <a:bodyPr/>
        <a:lstStyle/>
        <a:p>
          <a:pPr>
            <a:lnSpc>
              <a:spcPct val="100000"/>
            </a:lnSpc>
          </a:pPr>
          <a:r>
            <a:rPr lang="en-US"/>
            <a:t>Funding is Distributed Based on a Formula to Calculate County Allotments:</a:t>
          </a:r>
        </a:p>
      </dgm:t>
    </dgm:pt>
    <dgm:pt modelId="{22E7E9BA-5C9E-4333-A4E2-ABE71BC657FC}" type="parTrans" cxnId="{D8CD95A2-7694-4B1F-A073-D0E69F47CA66}">
      <dgm:prSet/>
      <dgm:spPr/>
      <dgm:t>
        <a:bodyPr/>
        <a:lstStyle/>
        <a:p>
          <a:endParaRPr lang="en-US"/>
        </a:p>
      </dgm:t>
    </dgm:pt>
    <dgm:pt modelId="{0902C85F-547E-4E6F-B205-F587772251D2}" type="sibTrans" cxnId="{D8CD95A2-7694-4B1F-A073-D0E69F47CA66}">
      <dgm:prSet/>
      <dgm:spPr/>
      <dgm:t>
        <a:bodyPr/>
        <a:lstStyle/>
        <a:p>
          <a:endParaRPr lang="en-US"/>
        </a:p>
      </dgm:t>
    </dgm:pt>
    <dgm:pt modelId="{3EC15455-83C9-4AB5-A475-20F474210128}">
      <dgm:prSet/>
      <dgm:spPr/>
      <dgm:t>
        <a:bodyPr/>
        <a:lstStyle/>
        <a:p>
          <a:pPr>
            <a:lnSpc>
              <a:spcPct val="100000"/>
            </a:lnSpc>
          </a:pPr>
          <a:r>
            <a:rPr lang="en-US"/>
            <a:t>2019 Economic Impact numbers are used to determine county allotments.</a:t>
          </a:r>
        </a:p>
      </dgm:t>
    </dgm:pt>
    <dgm:pt modelId="{B1764B71-B6A0-485C-9BB9-ED325D2EC12A}" type="parTrans" cxnId="{86E7BF2E-9E94-4A9F-A11F-774C16B0A532}">
      <dgm:prSet/>
      <dgm:spPr/>
      <dgm:t>
        <a:bodyPr/>
        <a:lstStyle/>
        <a:p>
          <a:endParaRPr lang="en-US"/>
        </a:p>
      </dgm:t>
    </dgm:pt>
    <dgm:pt modelId="{E0A5516B-80AA-4FEB-BEF0-6A3B391CEE28}" type="sibTrans" cxnId="{86E7BF2E-9E94-4A9F-A11F-774C16B0A532}">
      <dgm:prSet/>
      <dgm:spPr/>
      <dgm:t>
        <a:bodyPr/>
        <a:lstStyle/>
        <a:p>
          <a:endParaRPr lang="en-US"/>
        </a:p>
      </dgm:t>
    </dgm:pt>
    <dgm:pt modelId="{8FCBE295-4EB3-4D6D-8674-E8076DFFC870}">
      <dgm:prSet/>
      <dgm:spPr/>
      <dgm:t>
        <a:bodyPr/>
        <a:lstStyle/>
        <a:p>
          <a:pPr>
            <a:lnSpc>
              <a:spcPct val="100000"/>
            </a:lnSpc>
          </a:pPr>
          <a:r>
            <a:rPr lang="en-US"/>
            <a:t>Counties with Multiple Tourist Commissions:</a:t>
          </a:r>
        </a:p>
      </dgm:t>
    </dgm:pt>
    <dgm:pt modelId="{1E538CF2-17F4-4B7C-AA4C-9FDCC089A428}" type="parTrans" cxnId="{5F92B625-E4D8-4925-8D07-A96A1115AE99}">
      <dgm:prSet/>
      <dgm:spPr/>
      <dgm:t>
        <a:bodyPr/>
        <a:lstStyle/>
        <a:p>
          <a:endParaRPr lang="en-US"/>
        </a:p>
      </dgm:t>
    </dgm:pt>
    <dgm:pt modelId="{2266B98A-0350-4311-83A9-ED510E629E60}" type="sibTrans" cxnId="{5F92B625-E4D8-4925-8D07-A96A1115AE99}">
      <dgm:prSet/>
      <dgm:spPr/>
      <dgm:t>
        <a:bodyPr/>
        <a:lstStyle/>
        <a:p>
          <a:endParaRPr lang="en-US"/>
        </a:p>
      </dgm:t>
    </dgm:pt>
    <dgm:pt modelId="{FEE6F87F-B888-4CAA-808A-3C2993B72FF6}">
      <dgm:prSet/>
      <dgm:spPr/>
      <dgm:t>
        <a:bodyPr/>
        <a:lstStyle/>
        <a:p>
          <a:pPr>
            <a:lnSpc>
              <a:spcPct val="100000"/>
            </a:lnSpc>
          </a:pPr>
          <a:r>
            <a:rPr lang="en-US"/>
            <a:t>After the county allotment is determined then the counties with multiple tourist commission will be calculated based on number of rooms within the city.</a:t>
          </a:r>
        </a:p>
      </dgm:t>
    </dgm:pt>
    <dgm:pt modelId="{2D4726FF-4E83-47A9-9DEB-0824452F34BE}" type="parTrans" cxnId="{D67B5387-1F42-4AF4-B894-D0F602A56521}">
      <dgm:prSet/>
      <dgm:spPr/>
      <dgm:t>
        <a:bodyPr/>
        <a:lstStyle/>
        <a:p>
          <a:endParaRPr lang="en-US"/>
        </a:p>
      </dgm:t>
    </dgm:pt>
    <dgm:pt modelId="{1DB706B0-CE87-48D7-ACFD-BD3EF864A5D5}" type="sibTrans" cxnId="{D67B5387-1F42-4AF4-B894-D0F602A56521}">
      <dgm:prSet/>
      <dgm:spPr/>
      <dgm:t>
        <a:bodyPr/>
        <a:lstStyle/>
        <a:p>
          <a:endParaRPr lang="en-US"/>
        </a:p>
      </dgm:t>
    </dgm:pt>
    <dgm:pt modelId="{B6504D90-E2E8-4164-B863-E940847BDE19}">
      <dgm:prSet/>
      <dgm:spPr/>
      <dgm:t>
        <a:bodyPr/>
        <a:lstStyle/>
        <a:p>
          <a:pPr>
            <a:lnSpc>
              <a:spcPct val="100000"/>
            </a:lnSpc>
          </a:pPr>
          <a:r>
            <a:rPr lang="en-US"/>
            <a:t>If a tourist commission does not have any or few hotel/motel rooms they will automatically be eligible for 25% of the allotment.</a:t>
          </a:r>
        </a:p>
      </dgm:t>
    </dgm:pt>
    <dgm:pt modelId="{ADA2C8CA-BA99-47B8-9C46-D64485D31F93}" type="parTrans" cxnId="{1831100B-BCA7-4AEE-B618-1CFF725A720C}">
      <dgm:prSet/>
      <dgm:spPr/>
      <dgm:t>
        <a:bodyPr/>
        <a:lstStyle/>
        <a:p>
          <a:endParaRPr lang="en-US"/>
        </a:p>
      </dgm:t>
    </dgm:pt>
    <dgm:pt modelId="{379FAC40-10ED-48A9-89BF-C3E2AA301747}" type="sibTrans" cxnId="{1831100B-BCA7-4AEE-B618-1CFF725A720C}">
      <dgm:prSet/>
      <dgm:spPr/>
      <dgm:t>
        <a:bodyPr/>
        <a:lstStyle/>
        <a:p>
          <a:endParaRPr lang="en-US"/>
        </a:p>
      </dgm:t>
    </dgm:pt>
    <dgm:pt modelId="{2CA2729E-3BF0-422C-A947-B3F4B547980E}" type="pres">
      <dgm:prSet presAssocID="{85A8FB7C-F974-4BC0-9577-0061842CEE86}" presName="root" presStyleCnt="0">
        <dgm:presLayoutVars>
          <dgm:dir/>
          <dgm:resizeHandles val="exact"/>
        </dgm:presLayoutVars>
      </dgm:prSet>
      <dgm:spPr/>
    </dgm:pt>
    <dgm:pt modelId="{E28DB89D-425A-4BCF-89CB-6AE48F6D083F}" type="pres">
      <dgm:prSet presAssocID="{52D7302E-E7BD-4B3E-BC83-47BBAF01BF32}" presName="compNode" presStyleCnt="0"/>
      <dgm:spPr/>
    </dgm:pt>
    <dgm:pt modelId="{3B9ADED5-7AC4-47E5-989C-EFA874AA9A97}" type="pres">
      <dgm:prSet presAssocID="{52D7302E-E7BD-4B3E-BC83-47BBAF01BF32}" presName="bgRect" presStyleLbl="bgShp" presStyleIdx="0" presStyleCnt="2"/>
      <dgm:spPr/>
    </dgm:pt>
    <dgm:pt modelId="{67703465-177D-42E4-A621-23CE06F249E1}" type="pres">
      <dgm:prSet presAssocID="{52D7302E-E7BD-4B3E-BC83-47BBAF01BF32}"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llar"/>
        </a:ext>
      </dgm:extLst>
    </dgm:pt>
    <dgm:pt modelId="{54118696-F60A-476D-8B3E-736E90CB3B0A}" type="pres">
      <dgm:prSet presAssocID="{52D7302E-E7BD-4B3E-BC83-47BBAF01BF32}" presName="spaceRect" presStyleCnt="0"/>
      <dgm:spPr/>
    </dgm:pt>
    <dgm:pt modelId="{50B17855-F4A1-4ED3-8CCF-EB53EC9C6AF7}" type="pres">
      <dgm:prSet presAssocID="{52D7302E-E7BD-4B3E-BC83-47BBAF01BF32}" presName="parTx" presStyleLbl="revTx" presStyleIdx="0" presStyleCnt="4">
        <dgm:presLayoutVars>
          <dgm:chMax val="0"/>
          <dgm:chPref val="0"/>
        </dgm:presLayoutVars>
      </dgm:prSet>
      <dgm:spPr/>
    </dgm:pt>
    <dgm:pt modelId="{936358BE-B5AE-4162-A4DF-3515633B4309}" type="pres">
      <dgm:prSet presAssocID="{52D7302E-E7BD-4B3E-BC83-47BBAF01BF32}" presName="desTx" presStyleLbl="revTx" presStyleIdx="1" presStyleCnt="4">
        <dgm:presLayoutVars/>
      </dgm:prSet>
      <dgm:spPr/>
    </dgm:pt>
    <dgm:pt modelId="{8D11CD6A-B9AB-4A29-8E1C-A6B0A0E7AEAB}" type="pres">
      <dgm:prSet presAssocID="{0902C85F-547E-4E6F-B205-F587772251D2}" presName="sibTrans" presStyleCnt="0"/>
      <dgm:spPr/>
    </dgm:pt>
    <dgm:pt modelId="{37CD4010-EB50-4468-8810-6875BD9947B3}" type="pres">
      <dgm:prSet presAssocID="{8FCBE295-4EB3-4D6D-8674-E8076DFFC870}" presName="compNode" presStyleCnt="0"/>
      <dgm:spPr/>
    </dgm:pt>
    <dgm:pt modelId="{E79ADEB1-F61A-4F9A-93CC-A2188BC615CF}" type="pres">
      <dgm:prSet presAssocID="{8FCBE295-4EB3-4D6D-8674-E8076DFFC870}" presName="bgRect" presStyleLbl="bgShp" presStyleIdx="1" presStyleCnt="2"/>
      <dgm:spPr/>
    </dgm:pt>
    <dgm:pt modelId="{9470A839-C165-4B93-A25A-8B1AFE41C90E}" type="pres">
      <dgm:prSet presAssocID="{8FCBE295-4EB3-4D6D-8674-E8076DFFC870}"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rker"/>
        </a:ext>
      </dgm:extLst>
    </dgm:pt>
    <dgm:pt modelId="{E6EF2CD0-2FA1-4D00-91D7-B78748A14C01}" type="pres">
      <dgm:prSet presAssocID="{8FCBE295-4EB3-4D6D-8674-E8076DFFC870}" presName="spaceRect" presStyleCnt="0"/>
      <dgm:spPr/>
    </dgm:pt>
    <dgm:pt modelId="{AF1AA533-7452-45D5-845B-40DA9EF1BCC5}" type="pres">
      <dgm:prSet presAssocID="{8FCBE295-4EB3-4D6D-8674-E8076DFFC870}" presName="parTx" presStyleLbl="revTx" presStyleIdx="2" presStyleCnt="4">
        <dgm:presLayoutVars>
          <dgm:chMax val="0"/>
          <dgm:chPref val="0"/>
        </dgm:presLayoutVars>
      </dgm:prSet>
      <dgm:spPr/>
    </dgm:pt>
    <dgm:pt modelId="{9366F984-EC5E-4680-9ACA-E107E93A560F}" type="pres">
      <dgm:prSet presAssocID="{8FCBE295-4EB3-4D6D-8674-E8076DFFC870}" presName="desTx" presStyleLbl="revTx" presStyleIdx="3" presStyleCnt="4">
        <dgm:presLayoutVars/>
      </dgm:prSet>
      <dgm:spPr/>
    </dgm:pt>
  </dgm:ptLst>
  <dgm:cxnLst>
    <dgm:cxn modelId="{1831100B-BCA7-4AEE-B618-1CFF725A720C}" srcId="{8FCBE295-4EB3-4D6D-8674-E8076DFFC870}" destId="{B6504D90-E2E8-4164-B863-E940847BDE19}" srcOrd="1" destOrd="0" parTransId="{ADA2C8CA-BA99-47B8-9C46-D64485D31F93}" sibTransId="{379FAC40-10ED-48A9-89BF-C3E2AA301747}"/>
    <dgm:cxn modelId="{CC71E81C-60B0-4B8F-BE92-E3F3F57A0816}" type="presOf" srcId="{85A8FB7C-F974-4BC0-9577-0061842CEE86}" destId="{2CA2729E-3BF0-422C-A947-B3F4B547980E}" srcOrd="0" destOrd="0" presId="urn:microsoft.com/office/officeart/2018/2/layout/IconVerticalSolidList"/>
    <dgm:cxn modelId="{5F92B625-E4D8-4925-8D07-A96A1115AE99}" srcId="{85A8FB7C-F974-4BC0-9577-0061842CEE86}" destId="{8FCBE295-4EB3-4D6D-8674-E8076DFFC870}" srcOrd="1" destOrd="0" parTransId="{1E538CF2-17F4-4B7C-AA4C-9FDCC089A428}" sibTransId="{2266B98A-0350-4311-83A9-ED510E629E60}"/>
    <dgm:cxn modelId="{86E7BF2E-9E94-4A9F-A11F-774C16B0A532}" srcId="{52D7302E-E7BD-4B3E-BC83-47BBAF01BF32}" destId="{3EC15455-83C9-4AB5-A475-20F474210128}" srcOrd="0" destOrd="0" parTransId="{B1764B71-B6A0-485C-9BB9-ED325D2EC12A}" sibTransId="{E0A5516B-80AA-4FEB-BEF0-6A3B391CEE28}"/>
    <dgm:cxn modelId="{75782438-1409-4C51-89CD-23A1C9F7A36F}" type="presOf" srcId="{3EC15455-83C9-4AB5-A475-20F474210128}" destId="{936358BE-B5AE-4162-A4DF-3515633B4309}" srcOrd="0" destOrd="0" presId="urn:microsoft.com/office/officeart/2018/2/layout/IconVerticalSolidList"/>
    <dgm:cxn modelId="{BDC17E67-0FDF-4820-8841-165F827E4F1A}" type="presOf" srcId="{B6504D90-E2E8-4164-B863-E940847BDE19}" destId="{9366F984-EC5E-4680-9ACA-E107E93A560F}" srcOrd="0" destOrd="1" presId="urn:microsoft.com/office/officeart/2018/2/layout/IconVerticalSolidList"/>
    <dgm:cxn modelId="{D6ED1E77-6D8F-4F41-8975-DD2FA379AAAF}" type="presOf" srcId="{FEE6F87F-B888-4CAA-808A-3C2993B72FF6}" destId="{9366F984-EC5E-4680-9ACA-E107E93A560F}" srcOrd="0" destOrd="0" presId="urn:microsoft.com/office/officeart/2018/2/layout/IconVerticalSolidList"/>
    <dgm:cxn modelId="{D2BF4B59-C74D-4D83-ACC0-3725245EDF88}" type="presOf" srcId="{8FCBE295-4EB3-4D6D-8674-E8076DFFC870}" destId="{AF1AA533-7452-45D5-845B-40DA9EF1BCC5}" srcOrd="0" destOrd="0" presId="urn:microsoft.com/office/officeart/2018/2/layout/IconVerticalSolidList"/>
    <dgm:cxn modelId="{D67B5387-1F42-4AF4-B894-D0F602A56521}" srcId="{8FCBE295-4EB3-4D6D-8674-E8076DFFC870}" destId="{FEE6F87F-B888-4CAA-808A-3C2993B72FF6}" srcOrd="0" destOrd="0" parTransId="{2D4726FF-4E83-47A9-9DEB-0824452F34BE}" sibTransId="{1DB706B0-CE87-48D7-ACFD-BD3EF864A5D5}"/>
    <dgm:cxn modelId="{D8CD95A2-7694-4B1F-A073-D0E69F47CA66}" srcId="{85A8FB7C-F974-4BC0-9577-0061842CEE86}" destId="{52D7302E-E7BD-4B3E-BC83-47BBAF01BF32}" srcOrd="0" destOrd="0" parTransId="{22E7E9BA-5C9E-4333-A4E2-ABE71BC657FC}" sibTransId="{0902C85F-547E-4E6F-B205-F587772251D2}"/>
    <dgm:cxn modelId="{36F971EF-993C-419F-9A70-7F3428F70D47}" type="presOf" srcId="{52D7302E-E7BD-4B3E-BC83-47BBAF01BF32}" destId="{50B17855-F4A1-4ED3-8CCF-EB53EC9C6AF7}" srcOrd="0" destOrd="0" presId="urn:microsoft.com/office/officeart/2018/2/layout/IconVerticalSolidList"/>
    <dgm:cxn modelId="{EB292469-3BC8-4E43-8A74-2F60200339DF}" type="presParOf" srcId="{2CA2729E-3BF0-422C-A947-B3F4B547980E}" destId="{E28DB89D-425A-4BCF-89CB-6AE48F6D083F}" srcOrd="0" destOrd="0" presId="urn:microsoft.com/office/officeart/2018/2/layout/IconVerticalSolidList"/>
    <dgm:cxn modelId="{DEF1DA8B-5C40-44A5-A9D6-146BA84C0F63}" type="presParOf" srcId="{E28DB89D-425A-4BCF-89CB-6AE48F6D083F}" destId="{3B9ADED5-7AC4-47E5-989C-EFA874AA9A97}" srcOrd="0" destOrd="0" presId="urn:microsoft.com/office/officeart/2018/2/layout/IconVerticalSolidList"/>
    <dgm:cxn modelId="{541DEC76-7105-4046-A30F-D41920F258D3}" type="presParOf" srcId="{E28DB89D-425A-4BCF-89CB-6AE48F6D083F}" destId="{67703465-177D-42E4-A621-23CE06F249E1}" srcOrd="1" destOrd="0" presId="urn:microsoft.com/office/officeart/2018/2/layout/IconVerticalSolidList"/>
    <dgm:cxn modelId="{BF936A4A-1312-4458-A8AE-26C218EB4BA4}" type="presParOf" srcId="{E28DB89D-425A-4BCF-89CB-6AE48F6D083F}" destId="{54118696-F60A-476D-8B3E-736E90CB3B0A}" srcOrd="2" destOrd="0" presId="urn:microsoft.com/office/officeart/2018/2/layout/IconVerticalSolidList"/>
    <dgm:cxn modelId="{0DCBB0CC-CC80-4269-9C9C-F4201296A622}" type="presParOf" srcId="{E28DB89D-425A-4BCF-89CB-6AE48F6D083F}" destId="{50B17855-F4A1-4ED3-8CCF-EB53EC9C6AF7}" srcOrd="3" destOrd="0" presId="urn:microsoft.com/office/officeart/2018/2/layout/IconVerticalSolidList"/>
    <dgm:cxn modelId="{74CA2EA4-0430-4C3D-8984-444AC21C89CE}" type="presParOf" srcId="{E28DB89D-425A-4BCF-89CB-6AE48F6D083F}" destId="{936358BE-B5AE-4162-A4DF-3515633B4309}" srcOrd="4" destOrd="0" presId="urn:microsoft.com/office/officeart/2018/2/layout/IconVerticalSolidList"/>
    <dgm:cxn modelId="{61161A2C-B823-4F07-B109-260F3C2E291D}" type="presParOf" srcId="{2CA2729E-3BF0-422C-A947-B3F4B547980E}" destId="{8D11CD6A-B9AB-4A29-8E1C-A6B0A0E7AEAB}" srcOrd="1" destOrd="0" presId="urn:microsoft.com/office/officeart/2018/2/layout/IconVerticalSolidList"/>
    <dgm:cxn modelId="{177D55E0-7B4D-4B33-8BC3-188CD429D019}" type="presParOf" srcId="{2CA2729E-3BF0-422C-A947-B3F4B547980E}" destId="{37CD4010-EB50-4468-8810-6875BD9947B3}" srcOrd="2" destOrd="0" presId="urn:microsoft.com/office/officeart/2018/2/layout/IconVerticalSolidList"/>
    <dgm:cxn modelId="{224051D0-E264-4CC1-B418-A7698B5B835A}" type="presParOf" srcId="{37CD4010-EB50-4468-8810-6875BD9947B3}" destId="{E79ADEB1-F61A-4F9A-93CC-A2188BC615CF}" srcOrd="0" destOrd="0" presId="urn:microsoft.com/office/officeart/2018/2/layout/IconVerticalSolidList"/>
    <dgm:cxn modelId="{9E1F5D4F-2936-4551-A15E-CD7287E2341F}" type="presParOf" srcId="{37CD4010-EB50-4468-8810-6875BD9947B3}" destId="{9470A839-C165-4B93-A25A-8B1AFE41C90E}" srcOrd="1" destOrd="0" presId="urn:microsoft.com/office/officeart/2018/2/layout/IconVerticalSolidList"/>
    <dgm:cxn modelId="{666109BE-B6DC-427F-83DE-C1D8C885DD79}" type="presParOf" srcId="{37CD4010-EB50-4468-8810-6875BD9947B3}" destId="{E6EF2CD0-2FA1-4D00-91D7-B78748A14C01}" srcOrd="2" destOrd="0" presId="urn:microsoft.com/office/officeart/2018/2/layout/IconVerticalSolidList"/>
    <dgm:cxn modelId="{E08F8462-9388-44CD-9AE4-BAA9EDB207F6}" type="presParOf" srcId="{37CD4010-EB50-4468-8810-6875BD9947B3}" destId="{AF1AA533-7452-45D5-845B-40DA9EF1BCC5}" srcOrd="3" destOrd="0" presId="urn:microsoft.com/office/officeart/2018/2/layout/IconVerticalSolidList"/>
    <dgm:cxn modelId="{CCEE7765-1C8C-43CF-9264-D4C91A874F49}" type="presParOf" srcId="{37CD4010-EB50-4468-8810-6875BD9947B3}" destId="{9366F984-EC5E-4680-9ACA-E107E93A560F}"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9ADED5-7AC4-47E5-989C-EFA874AA9A97}">
      <dsp:nvSpPr>
        <dsp:cNvPr id="0" name=""/>
        <dsp:cNvSpPr/>
      </dsp:nvSpPr>
      <dsp:spPr>
        <a:xfrm>
          <a:off x="0" y="684093"/>
          <a:ext cx="8195871" cy="125538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703465-177D-42E4-A621-23CE06F249E1}">
      <dsp:nvSpPr>
        <dsp:cNvPr id="0" name=""/>
        <dsp:cNvSpPr/>
      </dsp:nvSpPr>
      <dsp:spPr>
        <a:xfrm>
          <a:off x="379754" y="966555"/>
          <a:ext cx="690462" cy="6904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0B17855-F4A1-4ED3-8CCF-EB53EC9C6AF7}">
      <dsp:nvSpPr>
        <dsp:cNvPr id="0" name=""/>
        <dsp:cNvSpPr/>
      </dsp:nvSpPr>
      <dsp:spPr>
        <a:xfrm>
          <a:off x="1449970" y="684093"/>
          <a:ext cx="3688141" cy="1255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862" tIns="132862" rIns="132862" bIns="132862" numCol="1" spcCol="1270" anchor="ctr" anchorCtr="0">
          <a:noAutofit/>
        </a:bodyPr>
        <a:lstStyle/>
        <a:p>
          <a:pPr marL="0" lvl="0" indent="0" algn="l" defTabSz="933450">
            <a:lnSpc>
              <a:spcPct val="100000"/>
            </a:lnSpc>
            <a:spcBef>
              <a:spcPct val="0"/>
            </a:spcBef>
            <a:spcAft>
              <a:spcPct val="35000"/>
            </a:spcAft>
            <a:buNone/>
          </a:pPr>
          <a:r>
            <a:rPr lang="en-US" sz="2100" kern="1200"/>
            <a:t>Funding is Distributed Based on a Formula to Calculate County Allotments:</a:t>
          </a:r>
        </a:p>
      </dsp:txBody>
      <dsp:txXfrm>
        <a:off x="1449970" y="684093"/>
        <a:ext cx="3688141" cy="1255385"/>
      </dsp:txXfrm>
    </dsp:sp>
    <dsp:sp modelId="{936358BE-B5AE-4162-A4DF-3515633B4309}">
      <dsp:nvSpPr>
        <dsp:cNvPr id="0" name=""/>
        <dsp:cNvSpPr/>
      </dsp:nvSpPr>
      <dsp:spPr>
        <a:xfrm>
          <a:off x="5138112" y="684093"/>
          <a:ext cx="3056340" cy="1255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862" tIns="132862" rIns="132862" bIns="132862" numCol="1" spcCol="1270" anchor="ctr" anchorCtr="0">
          <a:noAutofit/>
        </a:bodyPr>
        <a:lstStyle/>
        <a:p>
          <a:pPr marL="0" lvl="0" indent="0" algn="l" defTabSz="488950">
            <a:lnSpc>
              <a:spcPct val="100000"/>
            </a:lnSpc>
            <a:spcBef>
              <a:spcPct val="0"/>
            </a:spcBef>
            <a:spcAft>
              <a:spcPct val="35000"/>
            </a:spcAft>
            <a:buNone/>
          </a:pPr>
          <a:r>
            <a:rPr lang="en-US" sz="1100" kern="1200"/>
            <a:t>2019 Economic Impact numbers are used to determine county allotments.</a:t>
          </a:r>
        </a:p>
      </dsp:txBody>
      <dsp:txXfrm>
        <a:off x="5138112" y="684093"/>
        <a:ext cx="3056340" cy="1255385"/>
      </dsp:txXfrm>
    </dsp:sp>
    <dsp:sp modelId="{E79ADEB1-F61A-4F9A-93CC-A2188BC615CF}">
      <dsp:nvSpPr>
        <dsp:cNvPr id="0" name=""/>
        <dsp:cNvSpPr/>
      </dsp:nvSpPr>
      <dsp:spPr>
        <a:xfrm>
          <a:off x="0" y="2253325"/>
          <a:ext cx="8195871" cy="125538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70A839-C165-4B93-A25A-8B1AFE41C90E}">
      <dsp:nvSpPr>
        <dsp:cNvPr id="0" name=""/>
        <dsp:cNvSpPr/>
      </dsp:nvSpPr>
      <dsp:spPr>
        <a:xfrm>
          <a:off x="379754" y="2535787"/>
          <a:ext cx="690462" cy="6904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F1AA533-7452-45D5-845B-40DA9EF1BCC5}">
      <dsp:nvSpPr>
        <dsp:cNvPr id="0" name=""/>
        <dsp:cNvSpPr/>
      </dsp:nvSpPr>
      <dsp:spPr>
        <a:xfrm>
          <a:off x="1449970" y="2253325"/>
          <a:ext cx="3688141" cy="1255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862" tIns="132862" rIns="132862" bIns="132862" numCol="1" spcCol="1270" anchor="ctr" anchorCtr="0">
          <a:noAutofit/>
        </a:bodyPr>
        <a:lstStyle/>
        <a:p>
          <a:pPr marL="0" lvl="0" indent="0" algn="l" defTabSz="933450">
            <a:lnSpc>
              <a:spcPct val="100000"/>
            </a:lnSpc>
            <a:spcBef>
              <a:spcPct val="0"/>
            </a:spcBef>
            <a:spcAft>
              <a:spcPct val="35000"/>
            </a:spcAft>
            <a:buNone/>
          </a:pPr>
          <a:r>
            <a:rPr lang="en-US" sz="2100" kern="1200"/>
            <a:t>Counties with Multiple Tourist Commissions:</a:t>
          </a:r>
        </a:p>
      </dsp:txBody>
      <dsp:txXfrm>
        <a:off x="1449970" y="2253325"/>
        <a:ext cx="3688141" cy="1255385"/>
      </dsp:txXfrm>
    </dsp:sp>
    <dsp:sp modelId="{9366F984-EC5E-4680-9ACA-E107E93A560F}">
      <dsp:nvSpPr>
        <dsp:cNvPr id="0" name=""/>
        <dsp:cNvSpPr/>
      </dsp:nvSpPr>
      <dsp:spPr>
        <a:xfrm>
          <a:off x="5138112" y="2253325"/>
          <a:ext cx="3056340" cy="1255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862" tIns="132862" rIns="132862" bIns="132862" numCol="1" spcCol="1270" anchor="ctr" anchorCtr="0">
          <a:noAutofit/>
        </a:bodyPr>
        <a:lstStyle/>
        <a:p>
          <a:pPr marL="0" lvl="0" indent="0" algn="l" defTabSz="488950">
            <a:lnSpc>
              <a:spcPct val="100000"/>
            </a:lnSpc>
            <a:spcBef>
              <a:spcPct val="0"/>
            </a:spcBef>
            <a:spcAft>
              <a:spcPct val="35000"/>
            </a:spcAft>
            <a:buNone/>
          </a:pPr>
          <a:r>
            <a:rPr lang="en-US" sz="1100" kern="1200"/>
            <a:t>After the county allotment is determined then the counties with multiple tourist commission will be calculated based on number of rooms within the city.</a:t>
          </a:r>
        </a:p>
        <a:p>
          <a:pPr marL="0" lvl="0" indent="0" algn="l" defTabSz="488950">
            <a:lnSpc>
              <a:spcPct val="100000"/>
            </a:lnSpc>
            <a:spcBef>
              <a:spcPct val="0"/>
            </a:spcBef>
            <a:spcAft>
              <a:spcPct val="35000"/>
            </a:spcAft>
            <a:buNone/>
          </a:pPr>
          <a:r>
            <a:rPr lang="en-US" sz="1100" kern="1200"/>
            <a:t>If a tourist commission does not have any or few hotel/motel rooms they will automatically be eligible for 25% of the allotment.</a:t>
          </a:r>
        </a:p>
      </dsp:txBody>
      <dsp:txXfrm>
        <a:off x="5138112" y="2253325"/>
        <a:ext cx="3056340" cy="125538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73DEE1-2C2E-4823-B038-C37798967BF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0739B33-DBD4-4ADE-BE52-D141C87932D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88E969-D8D1-462F-BA4E-CE90A092AFA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F6706A0-F73B-4EBD-83F3-1C2EB499CCF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5EE9EE-1376-4273-AC10-71ADF5F4C4B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E28294-194E-4168-A122-B1DACA2D501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2879F5D-AC2C-44AC-8EB9-8E167C38EC9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016E031-B94D-4FA4-9618-219F82EA5F2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AA6D784-28C0-44CD-AEB1-A70379F11F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CF4737F-3D14-4585-A94D-86A4A99C382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CF2991D-90C3-4B78-8574-0FE7849A48C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393AD41-EFD4-4388-A15F-71F27035F31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5457580-1DE5-44CD-B03B-E5D5BBAEB93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Karen.Hackett@ky.gov" TargetMode="External"/><Relationship Id="rId2" Type="http://schemas.openxmlformats.org/officeDocument/2006/relationships/hyperlink" Target="mailto:Rhonda.nix@ky.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0A604E4-7307-451C-93BE-F1F7E1BF3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4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F7F3A0AA-35E5-4085-942B-7378390306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82344"/>
            <a:ext cx="9143997" cy="159074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a:extLst>
              <a:ext uri="{FF2B5EF4-FFF2-40B4-BE49-F238E27FC236}">
                <a16:creationId xmlns:a16="http://schemas.microsoft.com/office/drawing/2014/main" id="{402F5C38-C747-4173-ABBF-656E39E82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5282344"/>
            <a:ext cx="6086475" cy="1590742"/>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5282344"/>
            <a:ext cx="9143998" cy="1590742"/>
          </a:xfrm>
          <a:prstGeom prst="rect">
            <a:avLst/>
          </a:prstGeom>
          <a:gradFill>
            <a:gsLst>
              <a:gs pos="0">
                <a:srgbClr val="000000">
                  <a:alpha val="71765"/>
                </a:srgbClr>
              </a:gs>
              <a:gs pos="100000">
                <a:schemeClr val="accent1">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Rectangle 2"/>
          <p:cNvSpPr>
            <a:spLocks noGrp="1" noChangeArrowheads="1"/>
          </p:cNvSpPr>
          <p:nvPr>
            <p:ph type="ctrTitle"/>
          </p:nvPr>
        </p:nvSpPr>
        <p:spPr>
          <a:xfrm>
            <a:off x="524785" y="5490971"/>
            <a:ext cx="5221554" cy="1159200"/>
          </a:xfrm>
        </p:spPr>
        <p:txBody>
          <a:bodyPr anchor="ctr">
            <a:normAutofit/>
          </a:bodyPr>
          <a:lstStyle/>
          <a:p>
            <a:pPr algn="l" eaLnBrk="1" hangingPunct="1">
              <a:lnSpc>
                <a:spcPct val="90000"/>
              </a:lnSpc>
            </a:pPr>
            <a:r>
              <a:rPr lang="en-US" sz="2500">
                <a:solidFill>
                  <a:srgbClr val="FFFFFF"/>
                </a:solidFill>
              </a:rPr>
              <a:t>KY Dept of Tourism/EDA Grant Program</a:t>
            </a:r>
            <a:br>
              <a:rPr lang="en-US" sz="2500">
                <a:solidFill>
                  <a:srgbClr val="FFFFFF"/>
                </a:solidFill>
              </a:rPr>
            </a:br>
            <a:endParaRPr lang="en-US" sz="2500">
              <a:solidFill>
                <a:srgbClr val="FFFFFF"/>
              </a:solidFill>
            </a:endParaRPr>
          </a:p>
        </p:txBody>
      </p:sp>
      <p:pic>
        <p:nvPicPr>
          <p:cNvPr id="5" name="Picture 4">
            <a:extLst>
              <a:ext uri="{FF2B5EF4-FFF2-40B4-BE49-F238E27FC236}">
                <a16:creationId xmlns:a16="http://schemas.microsoft.com/office/drawing/2014/main" id="{7A0391FC-8521-4D6D-88AA-6F5FC0EF114A}"/>
              </a:ext>
            </a:extLst>
          </p:cNvPr>
          <p:cNvPicPr/>
          <p:nvPr/>
        </p:nvPicPr>
        <p:blipFill>
          <a:blip r:embed="rId2">
            <a:extLst>
              <a:ext uri="{28A0092B-C50C-407E-A947-70E740481C1C}">
                <a14:useLocalDpi xmlns:a14="http://schemas.microsoft.com/office/drawing/2010/main" val="0"/>
              </a:ext>
            </a:extLst>
          </a:blip>
          <a:stretch>
            <a:fillRect/>
          </a:stretch>
        </p:blipFill>
        <p:spPr bwMode="auto">
          <a:xfrm>
            <a:off x="358901" y="1418518"/>
            <a:ext cx="8495662" cy="223908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6" name="Rectangle 135">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8" name="Rectangle 13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Freeform: Shape 14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8" name="Rectangle 147">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Rectangle 2"/>
          <p:cNvSpPr>
            <a:spLocks noGrp="1" noChangeArrowheads="1"/>
          </p:cNvSpPr>
          <p:nvPr>
            <p:ph type="title"/>
          </p:nvPr>
        </p:nvSpPr>
        <p:spPr>
          <a:xfrm>
            <a:off x="350041" y="586855"/>
            <a:ext cx="2401025" cy="3387497"/>
          </a:xfrm>
        </p:spPr>
        <p:txBody>
          <a:bodyPr anchor="b">
            <a:normAutofit/>
          </a:bodyPr>
          <a:lstStyle/>
          <a:p>
            <a:pPr algn="r" eaLnBrk="1" hangingPunct="1"/>
            <a:r>
              <a:rPr lang="en-US" sz="3500">
                <a:solidFill>
                  <a:srgbClr val="FFFFFF"/>
                </a:solidFill>
              </a:rPr>
              <a:t>Deadlines and Applicants</a:t>
            </a:r>
          </a:p>
        </p:txBody>
      </p:sp>
      <p:sp>
        <p:nvSpPr>
          <p:cNvPr id="3075" name="Rectangle 3"/>
          <p:cNvSpPr>
            <a:spLocks noGrp="1" noChangeArrowheads="1"/>
          </p:cNvSpPr>
          <p:nvPr>
            <p:ph type="body" idx="1"/>
          </p:nvPr>
        </p:nvSpPr>
        <p:spPr>
          <a:xfrm>
            <a:off x="3607694" y="649480"/>
            <a:ext cx="4916510" cy="5546047"/>
          </a:xfrm>
        </p:spPr>
        <p:txBody>
          <a:bodyPr anchor="ctr">
            <a:normAutofit fontScale="92500" lnSpcReduction="10000"/>
          </a:bodyPr>
          <a:lstStyle/>
          <a:p>
            <a:pPr eaLnBrk="1" hangingPunct="1">
              <a:lnSpc>
                <a:spcPct val="90000"/>
              </a:lnSpc>
            </a:pPr>
            <a:endParaRPr lang="en-US" sz="1300" dirty="0"/>
          </a:p>
          <a:p>
            <a:pPr eaLnBrk="1" hangingPunct="1">
              <a:lnSpc>
                <a:spcPct val="90000"/>
              </a:lnSpc>
              <a:buFontTx/>
              <a:buNone/>
            </a:pPr>
            <a:r>
              <a:rPr lang="en-US" sz="1300" dirty="0"/>
              <a:t> 	The EDA Grant offers funding for projects, which are in direct support of the promotion and marketing efforts of a tourism event, attraction or geographic area.  </a:t>
            </a:r>
          </a:p>
          <a:p>
            <a:pPr eaLnBrk="1" hangingPunct="1">
              <a:lnSpc>
                <a:spcPct val="90000"/>
              </a:lnSpc>
            </a:pPr>
            <a:endParaRPr lang="en-US" sz="1300" dirty="0"/>
          </a:p>
          <a:p>
            <a:pPr eaLnBrk="1" hangingPunct="1">
              <a:lnSpc>
                <a:spcPct val="90000"/>
              </a:lnSpc>
              <a:buFontTx/>
              <a:buNone/>
            </a:pPr>
            <a:r>
              <a:rPr lang="en-US" sz="1300" dirty="0"/>
              <a:t>       </a:t>
            </a:r>
            <a:r>
              <a:rPr lang="en-US" sz="1300" b="1" dirty="0"/>
              <a:t>Program Deadlines</a:t>
            </a:r>
            <a:r>
              <a:rPr lang="en-US" sz="1300" dirty="0"/>
              <a:t>:</a:t>
            </a:r>
          </a:p>
          <a:p>
            <a:pPr eaLnBrk="1" hangingPunct="1">
              <a:lnSpc>
                <a:spcPct val="90000"/>
              </a:lnSpc>
              <a:buFontTx/>
              <a:buNone/>
            </a:pPr>
            <a:r>
              <a:rPr lang="en-US" sz="1300" dirty="0"/>
              <a:t>	January 31 – Grant Guidelines, application and maximum available allocation released to all eligible organizations.</a:t>
            </a:r>
          </a:p>
          <a:p>
            <a:pPr eaLnBrk="1" hangingPunct="1">
              <a:lnSpc>
                <a:spcPct val="90000"/>
              </a:lnSpc>
              <a:buFontTx/>
              <a:buNone/>
            </a:pPr>
            <a:r>
              <a:rPr lang="en-US" sz="1300" dirty="0"/>
              <a:t>	</a:t>
            </a:r>
          </a:p>
          <a:p>
            <a:pPr eaLnBrk="1" hangingPunct="1">
              <a:lnSpc>
                <a:spcPct val="90000"/>
              </a:lnSpc>
              <a:buFontTx/>
              <a:buNone/>
            </a:pPr>
            <a:r>
              <a:rPr lang="en-US" sz="1300" dirty="0"/>
              <a:t>	February 18 - Application Deadline by Close of Business.</a:t>
            </a:r>
          </a:p>
          <a:p>
            <a:pPr eaLnBrk="1" hangingPunct="1">
              <a:lnSpc>
                <a:spcPct val="90000"/>
              </a:lnSpc>
              <a:buFontTx/>
              <a:buNone/>
            </a:pPr>
            <a:r>
              <a:rPr lang="en-US" sz="1300" dirty="0"/>
              <a:t>	</a:t>
            </a:r>
          </a:p>
          <a:p>
            <a:pPr eaLnBrk="1" hangingPunct="1">
              <a:lnSpc>
                <a:spcPct val="90000"/>
              </a:lnSpc>
              <a:buFontTx/>
              <a:buNone/>
            </a:pPr>
            <a:r>
              <a:rPr lang="en-US" sz="1300" dirty="0"/>
              <a:t>	March 11 - Grant award checks are disbursed to eligible applicants. </a:t>
            </a:r>
          </a:p>
          <a:p>
            <a:pPr eaLnBrk="1" hangingPunct="1">
              <a:lnSpc>
                <a:spcPct val="90000"/>
              </a:lnSpc>
              <a:buFontTx/>
              <a:buNone/>
            </a:pPr>
            <a:endParaRPr lang="en-US" sz="1300" dirty="0"/>
          </a:p>
          <a:p>
            <a:pPr eaLnBrk="1" hangingPunct="1">
              <a:lnSpc>
                <a:spcPct val="90000"/>
              </a:lnSpc>
              <a:buFontTx/>
              <a:buNone/>
            </a:pPr>
            <a:r>
              <a:rPr lang="en-US" sz="1300" dirty="0"/>
              <a:t>	Project documentation can be submitted every three months.</a:t>
            </a:r>
          </a:p>
          <a:p>
            <a:pPr eaLnBrk="1" hangingPunct="1">
              <a:lnSpc>
                <a:spcPct val="90000"/>
              </a:lnSpc>
              <a:buFontTx/>
              <a:buNone/>
            </a:pPr>
            <a:endParaRPr lang="en-US" sz="1300" dirty="0"/>
          </a:p>
          <a:p>
            <a:pPr eaLnBrk="1" hangingPunct="1">
              <a:lnSpc>
                <a:spcPct val="90000"/>
              </a:lnSpc>
              <a:buFontTx/>
              <a:buNone/>
            </a:pPr>
            <a:r>
              <a:rPr lang="en-US" sz="1300" dirty="0"/>
              <a:t>	Applicants have until December 2023 to utilize funding.</a:t>
            </a:r>
          </a:p>
          <a:p>
            <a:pPr eaLnBrk="1" hangingPunct="1">
              <a:lnSpc>
                <a:spcPct val="90000"/>
              </a:lnSpc>
              <a:buFontTx/>
              <a:buNone/>
            </a:pPr>
            <a:endParaRPr lang="en-US" sz="1300" dirty="0"/>
          </a:p>
          <a:p>
            <a:pPr eaLnBrk="1" hangingPunct="1">
              <a:lnSpc>
                <a:spcPct val="90000"/>
              </a:lnSpc>
              <a:buFontTx/>
              <a:buNone/>
            </a:pPr>
            <a:endParaRPr lang="en-US" sz="1300" dirty="0"/>
          </a:p>
          <a:p>
            <a:pPr eaLnBrk="1" hangingPunct="1">
              <a:lnSpc>
                <a:spcPct val="90000"/>
              </a:lnSpc>
              <a:buFontTx/>
              <a:buNone/>
            </a:pPr>
            <a:r>
              <a:rPr lang="en-US" sz="1300" dirty="0"/>
              <a:t>	</a:t>
            </a:r>
            <a:r>
              <a:rPr lang="en-US" sz="1300" b="1" dirty="0"/>
              <a:t>Who can apply?</a:t>
            </a:r>
          </a:p>
          <a:p>
            <a:pPr eaLnBrk="1" hangingPunct="1">
              <a:lnSpc>
                <a:spcPct val="90000"/>
              </a:lnSpc>
              <a:buFontTx/>
              <a:buNone/>
            </a:pPr>
            <a:r>
              <a:rPr lang="en-US" sz="1300" dirty="0">
                <a:sym typeface="Symbol" pitchFamily="18" charset="2"/>
              </a:rPr>
              <a:t>	</a:t>
            </a:r>
          </a:p>
          <a:p>
            <a:pPr eaLnBrk="1" hangingPunct="1">
              <a:lnSpc>
                <a:spcPct val="90000"/>
              </a:lnSpc>
              <a:buFontTx/>
              <a:buNone/>
            </a:pPr>
            <a:r>
              <a:rPr lang="en-US" sz="1300" dirty="0"/>
              <a:t>	Tourism Commission, Convention &amp; Visitors Bureau or DMO with 501c3 or 501c6 Status.  </a:t>
            </a:r>
          </a:p>
          <a:p>
            <a:pPr eaLnBrk="1" hangingPunct="1">
              <a:lnSpc>
                <a:spcPct val="90000"/>
              </a:lnSpc>
              <a:buFontTx/>
              <a:buNone/>
            </a:pPr>
            <a:endParaRPr lang="en-US" sz="1300" dirty="0"/>
          </a:p>
          <a:p>
            <a:pPr eaLnBrk="1" hangingPunct="1">
              <a:lnSpc>
                <a:spcPct val="90000"/>
              </a:lnSpc>
              <a:buFontTx/>
              <a:buNone/>
            </a:pPr>
            <a:r>
              <a:rPr lang="en-US" sz="1300" dirty="0"/>
              <a:t>	Entities that were eligible to apply for Matching Funds in FY 19/20</a:t>
            </a:r>
          </a:p>
          <a:p>
            <a:pPr lvl="1" eaLnBrk="1" hangingPunct="1">
              <a:lnSpc>
                <a:spcPct val="90000"/>
              </a:lnSpc>
              <a:buFontTx/>
              <a:buNone/>
            </a:pPr>
            <a:r>
              <a:rPr lang="en-US" sz="1300" dirty="0"/>
              <a:t> 		</a:t>
            </a:r>
          </a:p>
          <a:p>
            <a:pPr eaLnBrk="1" hangingPunct="1">
              <a:lnSpc>
                <a:spcPct val="90000"/>
              </a:lnSpc>
              <a:buNone/>
            </a:pPr>
            <a:r>
              <a:rPr lang="en-US" sz="1300" dirty="0"/>
              <a:t>	Any new tourist commission or other DMO entity established after 2017 will not be eligible.  </a:t>
            </a:r>
          </a:p>
          <a:p>
            <a:pPr eaLnBrk="1" hangingPunct="1">
              <a:lnSpc>
                <a:spcPct val="90000"/>
              </a:lnSpc>
              <a:buFontTx/>
              <a:buNone/>
            </a:pPr>
            <a:r>
              <a:rPr lang="en-US" sz="1300" dirty="0"/>
              <a:t>	</a:t>
            </a:r>
          </a:p>
          <a:p>
            <a:pPr eaLnBrk="1" hangingPunct="1">
              <a:lnSpc>
                <a:spcPct val="90000"/>
              </a:lnSpc>
              <a:buFontTx/>
              <a:buNone/>
            </a:pP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6" name="Rectangle 135">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8" name="Rectangle 2"/>
          <p:cNvSpPr>
            <a:spLocks noGrp="1" noChangeArrowheads="1"/>
          </p:cNvSpPr>
          <p:nvPr>
            <p:ph type="title"/>
          </p:nvPr>
        </p:nvSpPr>
        <p:spPr>
          <a:xfrm>
            <a:off x="1028699" y="294538"/>
            <a:ext cx="7421963" cy="1033669"/>
          </a:xfrm>
        </p:spPr>
        <p:txBody>
          <a:bodyPr>
            <a:normAutofit/>
          </a:bodyPr>
          <a:lstStyle/>
          <a:p>
            <a:pPr eaLnBrk="1" hangingPunct="1">
              <a:lnSpc>
                <a:spcPct val="90000"/>
              </a:lnSpc>
            </a:pPr>
            <a:r>
              <a:rPr lang="en-US" sz="3200">
                <a:solidFill>
                  <a:srgbClr val="FFFFFF"/>
                </a:solidFill>
              </a:rPr>
              <a:t>Sample List of</a:t>
            </a:r>
            <a:br>
              <a:rPr lang="en-US" sz="3200">
                <a:solidFill>
                  <a:srgbClr val="FFFFFF"/>
                </a:solidFill>
              </a:rPr>
            </a:br>
            <a:r>
              <a:rPr lang="en-US" sz="3200">
                <a:solidFill>
                  <a:srgbClr val="FFFFFF"/>
                </a:solidFill>
              </a:rPr>
              <a:t>Eligible Projects</a:t>
            </a:r>
          </a:p>
        </p:txBody>
      </p:sp>
      <p:sp>
        <p:nvSpPr>
          <p:cNvPr id="4099" name="Rectangle 3"/>
          <p:cNvSpPr>
            <a:spLocks noGrp="1" noChangeArrowheads="1"/>
          </p:cNvSpPr>
          <p:nvPr>
            <p:ph type="body" idx="1"/>
          </p:nvPr>
        </p:nvSpPr>
        <p:spPr>
          <a:xfrm>
            <a:off x="925486" y="1981200"/>
            <a:ext cx="7293023" cy="4245265"/>
          </a:xfrm>
        </p:spPr>
        <p:txBody>
          <a:bodyPr anchor="ctr">
            <a:normAutofit/>
          </a:bodyPr>
          <a:lstStyle/>
          <a:p>
            <a:pPr eaLnBrk="1" hangingPunct="1">
              <a:lnSpc>
                <a:spcPct val="90000"/>
              </a:lnSpc>
            </a:pPr>
            <a:r>
              <a:rPr lang="en-US" sz="1200" dirty="0"/>
              <a:t>Tourism publications</a:t>
            </a:r>
          </a:p>
          <a:p>
            <a:pPr eaLnBrk="1" hangingPunct="1">
              <a:lnSpc>
                <a:spcPct val="90000"/>
              </a:lnSpc>
            </a:pPr>
            <a:endParaRPr lang="en-US" sz="1200" dirty="0"/>
          </a:p>
          <a:p>
            <a:pPr eaLnBrk="1" hangingPunct="1">
              <a:lnSpc>
                <a:spcPct val="90000"/>
              </a:lnSpc>
            </a:pPr>
            <a:r>
              <a:rPr lang="en-US" sz="1200" dirty="0"/>
              <a:t>Advertisements in newspaper, publications, TV, radio, internet including meeting and convention advertising</a:t>
            </a:r>
          </a:p>
          <a:p>
            <a:pPr eaLnBrk="1" hangingPunct="1">
              <a:lnSpc>
                <a:spcPct val="90000"/>
              </a:lnSpc>
            </a:pPr>
            <a:endParaRPr lang="en-US" sz="1200" dirty="0"/>
          </a:p>
          <a:p>
            <a:pPr eaLnBrk="1" hangingPunct="1">
              <a:lnSpc>
                <a:spcPct val="90000"/>
              </a:lnSpc>
            </a:pPr>
            <a:r>
              <a:rPr lang="en-US" sz="1200" dirty="0"/>
              <a:t>Brochure distribution</a:t>
            </a:r>
          </a:p>
          <a:p>
            <a:pPr eaLnBrk="1" hangingPunct="1">
              <a:lnSpc>
                <a:spcPct val="90000"/>
              </a:lnSpc>
              <a:buFontTx/>
              <a:buNone/>
            </a:pPr>
            <a:endParaRPr lang="en-US" sz="1200" dirty="0"/>
          </a:p>
          <a:p>
            <a:pPr eaLnBrk="1" hangingPunct="1">
              <a:lnSpc>
                <a:spcPct val="90000"/>
              </a:lnSpc>
            </a:pPr>
            <a:r>
              <a:rPr lang="en-US" sz="1200" dirty="0"/>
              <a:t>Billboards/Signage</a:t>
            </a:r>
          </a:p>
          <a:p>
            <a:pPr eaLnBrk="1" hangingPunct="1">
              <a:lnSpc>
                <a:spcPct val="90000"/>
              </a:lnSpc>
            </a:pPr>
            <a:endParaRPr lang="en-US" sz="1200" dirty="0"/>
          </a:p>
          <a:p>
            <a:pPr eaLnBrk="1" hangingPunct="1">
              <a:lnSpc>
                <a:spcPct val="90000"/>
              </a:lnSpc>
            </a:pPr>
            <a:r>
              <a:rPr lang="en-US" sz="1200" dirty="0"/>
              <a:t>Group tour marketplace, meeting &amp; conventions and consumer travel shows expenses</a:t>
            </a:r>
          </a:p>
          <a:p>
            <a:pPr eaLnBrk="1" hangingPunct="1">
              <a:lnSpc>
                <a:spcPct val="90000"/>
              </a:lnSpc>
            </a:pPr>
            <a:endParaRPr lang="en-US" sz="1200" dirty="0"/>
          </a:p>
          <a:p>
            <a:pPr eaLnBrk="1" hangingPunct="1">
              <a:lnSpc>
                <a:spcPct val="90000"/>
              </a:lnSpc>
            </a:pPr>
            <a:r>
              <a:rPr lang="en-US" sz="1200" dirty="0"/>
              <a:t>Sponsorship/Bid fees of tourism trade shows, conventions and events</a:t>
            </a:r>
          </a:p>
          <a:p>
            <a:pPr eaLnBrk="1" hangingPunct="1">
              <a:lnSpc>
                <a:spcPct val="90000"/>
              </a:lnSpc>
            </a:pPr>
            <a:endParaRPr lang="en-US" sz="1200" dirty="0"/>
          </a:p>
          <a:p>
            <a:pPr eaLnBrk="1" hangingPunct="1">
              <a:lnSpc>
                <a:spcPct val="90000"/>
              </a:lnSpc>
            </a:pPr>
            <a:r>
              <a:rPr lang="en-US" sz="1200" dirty="0"/>
              <a:t>Research for destination needs, asset analysis and visitor profile</a:t>
            </a:r>
          </a:p>
          <a:p>
            <a:pPr eaLnBrk="1" hangingPunct="1">
              <a:lnSpc>
                <a:spcPct val="90000"/>
              </a:lnSpc>
            </a:pPr>
            <a:endParaRPr lang="en-US" sz="1200" dirty="0"/>
          </a:p>
          <a:p>
            <a:pPr eaLnBrk="1" hangingPunct="1">
              <a:lnSpc>
                <a:spcPct val="90000"/>
              </a:lnSpc>
            </a:pPr>
            <a:r>
              <a:rPr lang="en-US" sz="1200" dirty="0"/>
              <a:t>Photography for use in advertising, web sites, travel shows &amp; marketplaces</a:t>
            </a:r>
          </a:p>
          <a:p>
            <a:pPr eaLnBrk="1" hangingPunct="1">
              <a:lnSpc>
                <a:spcPct val="90000"/>
              </a:lnSpc>
            </a:pPr>
            <a:endParaRPr lang="en-US" sz="1200" dirty="0"/>
          </a:p>
          <a:p>
            <a:pPr eaLnBrk="1" hangingPunct="1">
              <a:lnSpc>
                <a:spcPct val="90000"/>
              </a:lnSpc>
            </a:pPr>
            <a:r>
              <a:rPr lang="en-US" sz="1200" dirty="0"/>
              <a:t>Content – paid to a business for advertising purposes.  </a:t>
            </a:r>
          </a:p>
          <a:p>
            <a:pPr marL="0" indent="0" eaLnBrk="1" hangingPunct="1">
              <a:lnSpc>
                <a:spcPct val="90000"/>
              </a:lnSpc>
              <a:buNone/>
            </a:pPr>
            <a:endParaRPr lang="en-US" sz="1200" dirty="0"/>
          </a:p>
          <a:p>
            <a:pPr marL="0" indent="0" eaLnBrk="1" hangingPunct="1">
              <a:lnSpc>
                <a:spcPct val="90000"/>
              </a:lnSpc>
              <a:buNone/>
            </a:pPr>
            <a:r>
              <a:rPr lang="en-US" sz="800" dirty="0"/>
              <a:t>●          </a:t>
            </a:r>
            <a:r>
              <a:rPr lang="en-US" sz="1200" dirty="0"/>
              <a:t>Projects listed </a:t>
            </a:r>
            <a:r>
              <a:rPr lang="en-US" sz="1200"/>
              <a:t>on a </a:t>
            </a:r>
            <a:r>
              <a:rPr lang="en-US" sz="1200" dirty="0"/>
              <a:t>Regional Marketing &amp; Matching Funds application are </a:t>
            </a:r>
            <a:r>
              <a:rPr lang="en-US" sz="1200"/>
              <a:t>not eligible.</a:t>
            </a:r>
            <a:endParaRPr lang="en-US" sz="800" dirty="0"/>
          </a:p>
          <a:p>
            <a:pPr eaLnBrk="1" hangingPunct="1">
              <a:lnSpc>
                <a:spcPct val="90000"/>
              </a:lnSpc>
              <a:buFontTx/>
              <a:buNone/>
            </a:pP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FADA768-F76B-4FE8-A239-98C055BDED63}"/>
              </a:ext>
            </a:extLst>
          </p:cNvPr>
          <p:cNvSpPr>
            <a:spLocks noGrp="1"/>
          </p:cNvSpPr>
          <p:nvPr>
            <p:ph type="title"/>
          </p:nvPr>
        </p:nvSpPr>
        <p:spPr>
          <a:xfrm>
            <a:off x="498634" y="1600200"/>
            <a:ext cx="3172575" cy="1472369"/>
          </a:xfrm>
        </p:spPr>
        <p:txBody>
          <a:bodyPr anchor="b">
            <a:normAutofit/>
          </a:bodyPr>
          <a:lstStyle/>
          <a:p>
            <a:pPr algn="r"/>
            <a:r>
              <a:rPr lang="en-US" sz="3500" dirty="0">
                <a:solidFill>
                  <a:srgbClr val="FFFFFF"/>
                </a:solidFill>
              </a:rPr>
              <a:t>Eligible Project Information</a:t>
            </a:r>
          </a:p>
        </p:txBody>
      </p:sp>
      <p:sp>
        <p:nvSpPr>
          <p:cNvPr id="3" name="Content Placeholder 2">
            <a:extLst>
              <a:ext uri="{FF2B5EF4-FFF2-40B4-BE49-F238E27FC236}">
                <a16:creationId xmlns:a16="http://schemas.microsoft.com/office/drawing/2014/main" id="{85A71F14-6990-448D-ADC9-90B22CC59276}"/>
              </a:ext>
            </a:extLst>
          </p:cNvPr>
          <p:cNvSpPr>
            <a:spLocks noGrp="1"/>
          </p:cNvSpPr>
          <p:nvPr>
            <p:ph idx="1"/>
          </p:nvPr>
        </p:nvSpPr>
        <p:spPr>
          <a:xfrm>
            <a:off x="4877368" y="228600"/>
            <a:ext cx="3646835" cy="6324600"/>
          </a:xfrm>
        </p:spPr>
        <p:txBody>
          <a:bodyPr anchor="ctr">
            <a:normAutofit lnSpcReduction="10000"/>
          </a:bodyPr>
          <a:lstStyle/>
          <a:p>
            <a:pPr eaLnBrk="1" hangingPunct="1">
              <a:lnSpc>
                <a:spcPct val="90000"/>
              </a:lnSpc>
            </a:pPr>
            <a:r>
              <a:rPr lang="en-US" sz="800" dirty="0"/>
              <a:t>Tourism Publications, Videos, CDs &amp; DVDs</a:t>
            </a:r>
          </a:p>
          <a:p>
            <a:pPr lvl="1" eaLnBrk="1" hangingPunct="1">
              <a:lnSpc>
                <a:spcPct val="90000"/>
              </a:lnSpc>
            </a:pPr>
            <a:r>
              <a:rPr lang="en-US" sz="800" dirty="0"/>
              <a:t>Funds are available for production and printing. Three written bids are required if printing costs exceeds $1,000</a:t>
            </a:r>
          </a:p>
          <a:p>
            <a:pPr lvl="1" eaLnBrk="1" hangingPunct="1">
              <a:lnSpc>
                <a:spcPct val="90000"/>
              </a:lnSpc>
            </a:pPr>
            <a:r>
              <a:rPr lang="en-US" sz="800" dirty="0"/>
              <a:t>Must be 4 color brochure cover</a:t>
            </a:r>
          </a:p>
          <a:p>
            <a:pPr lvl="1" eaLnBrk="1" hangingPunct="1">
              <a:lnSpc>
                <a:spcPct val="90000"/>
              </a:lnSpc>
            </a:pPr>
            <a:r>
              <a:rPr lang="en-US" sz="800" dirty="0"/>
              <a:t>A distribution plan is required (without printing project will be denied)  Brochure distribution services are eligible as well</a:t>
            </a:r>
          </a:p>
          <a:p>
            <a:pPr lvl="1" eaLnBrk="1" hangingPunct="1">
              <a:lnSpc>
                <a:spcPct val="90000"/>
              </a:lnSpc>
            </a:pPr>
            <a:r>
              <a:rPr lang="en-US" sz="800" dirty="0"/>
              <a:t>All publications &amp; videos must be reviewed and approved by program manager PRIOR to final production</a:t>
            </a:r>
          </a:p>
          <a:p>
            <a:pPr lvl="1" eaLnBrk="1" hangingPunct="1">
              <a:lnSpc>
                <a:spcPct val="90000"/>
              </a:lnSpc>
            </a:pPr>
            <a:r>
              <a:rPr lang="en-US" sz="800" dirty="0"/>
              <a:t>Front or back of brochures must include current advertising brand of Kentucky and tag line stating “</a:t>
            </a:r>
            <a:r>
              <a:rPr lang="en-US" sz="800" u="sng" dirty="0"/>
              <a:t>Paid in part by the KY Department of Tourism</a:t>
            </a:r>
            <a:r>
              <a:rPr lang="en-US" sz="800" dirty="0"/>
              <a:t>” is required</a:t>
            </a:r>
          </a:p>
          <a:p>
            <a:pPr lvl="1" eaLnBrk="1" hangingPunct="1">
              <a:lnSpc>
                <a:spcPct val="90000"/>
              </a:lnSpc>
            </a:pPr>
            <a:r>
              <a:rPr lang="en-US" sz="800" dirty="0"/>
              <a:t>We reserve the right to say NO</a:t>
            </a:r>
          </a:p>
          <a:p>
            <a:pPr lvl="2" eaLnBrk="1" hangingPunct="1">
              <a:lnSpc>
                <a:spcPct val="90000"/>
              </a:lnSpc>
            </a:pPr>
            <a:endParaRPr lang="en-US" sz="800" dirty="0"/>
          </a:p>
          <a:p>
            <a:pPr eaLnBrk="1" hangingPunct="1">
              <a:lnSpc>
                <a:spcPct val="90000"/>
              </a:lnSpc>
            </a:pPr>
            <a:r>
              <a:rPr lang="en-US" sz="800" dirty="0"/>
              <a:t>Advertising</a:t>
            </a:r>
          </a:p>
          <a:p>
            <a:pPr lvl="1" eaLnBrk="1" hangingPunct="1">
              <a:lnSpc>
                <a:spcPct val="90000"/>
              </a:lnSpc>
            </a:pPr>
            <a:r>
              <a:rPr lang="en-US" sz="800" dirty="0"/>
              <a:t>Funds available for newspaper, magazine, radio, TV, internet, sports media, meeting &amp; convention advertising</a:t>
            </a:r>
          </a:p>
          <a:p>
            <a:pPr lvl="1" eaLnBrk="1" hangingPunct="1">
              <a:lnSpc>
                <a:spcPct val="90000"/>
              </a:lnSpc>
            </a:pPr>
            <a:r>
              <a:rPr lang="en-US" sz="800" dirty="0"/>
              <a:t>Media time, production costs and media placement are eligible</a:t>
            </a:r>
          </a:p>
          <a:p>
            <a:pPr lvl="1" eaLnBrk="1" hangingPunct="1">
              <a:lnSpc>
                <a:spcPct val="90000"/>
              </a:lnSpc>
            </a:pPr>
            <a:r>
              <a:rPr lang="en-US" sz="800" dirty="0"/>
              <a:t>All ads must have the advertising brand of Kentucky (unless advertising is in conjunction with a KY Department of Tourism co-op)</a:t>
            </a:r>
          </a:p>
          <a:p>
            <a:pPr lvl="1" eaLnBrk="1" hangingPunct="1">
              <a:lnSpc>
                <a:spcPct val="90000"/>
              </a:lnSpc>
            </a:pPr>
            <a:r>
              <a:rPr lang="en-US" sz="800" dirty="0"/>
              <a:t>Advertising must be 50 miles away from location with the exception of major media markets listed below and 25% of the costs are eligible:</a:t>
            </a:r>
          </a:p>
          <a:p>
            <a:pPr lvl="2" eaLnBrk="1" hangingPunct="1">
              <a:lnSpc>
                <a:spcPct val="90000"/>
              </a:lnSpc>
            </a:pPr>
            <a:r>
              <a:rPr lang="en-US" sz="800" dirty="0"/>
              <a:t>Cincinnati, Evansville, Huntington, Louisville, Lexington, Paducah and Bowling Green</a:t>
            </a:r>
          </a:p>
          <a:p>
            <a:pPr lvl="3" eaLnBrk="1" hangingPunct="1">
              <a:lnSpc>
                <a:spcPct val="90000"/>
              </a:lnSpc>
              <a:buFontTx/>
              <a:buNone/>
            </a:pPr>
            <a:endParaRPr lang="en-US" sz="800" dirty="0"/>
          </a:p>
          <a:p>
            <a:pPr eaLnBrk="1" hangingPunct="1">
              <a:lnSpc>
                <a:spcPct val="90000"/>
              </a:lnSpc>
            </a:pPr>
            <a:r>
              <a:rPr lang="en-US" sz="800" dirty="0"/>
              <a:t>Consumer Travel Shows, Group Marketplaces, Meeting/Convention Trade Shows and Expos</a:t>
            </a:r>
          </a:p>
          <a:p>
            <a:pPr lvl="1" eaLnBrk="1" hangingPunct="1">
              <a:lnSpc>
                <a:spcPct val="90000"/>
              </a:lnSpc>
            </a:pPr>
            <a:r>
              <a:rPr lang="en-US" sz="800" dirty="0"/>
              <a:t>Funds are available to cover cost to purchase exhibits, artwork, photographs and brochure racks</a:t>
            </a:r>
          </a:p>
          <a:p>
            <a:pPr lvl="1" eaLnBrk="1" hangingPunct="1">
              <a:lnSpc>
                <a:spcPct val="90000"/>
              </a:lnSpc>
            </a:pPr>
            <a:r>
              <a:rPr lang="en-US" sz="800" dirty="0"/>
              <a:t>Booth space and furniture rental</a:t>
            </a:r>
          </a:p>
          <a:p>
            <a:pPr lvl="1" eaLnBrk="1" hangingPunct="1">
              <a:lnSpc>
                <a:spcPct val="90000"/>
              </a:lnSpc>
            </a:pPr>
            <a:r>
              <a:rPr lang="en-US" sz="800" dirty="0"/>
              <a:t>Registration fees to interview perspective group tour operators</a:t>
            </a:r>
          </a:p>
          <a:p>
            <a:pPr lvl="1" eaLnBrk="1" hangingPunct="1">
              <a:lnSpc>
                <a:spcPct val="90000"/>
              </a:lnSpc>
            </a:pPr>
            <a:r>
              <a:rPr lang="en-US" sz="800" dirty="0"/>
              <a:t>County fairs and festivals are not eligible</a:t>
            </a:r>
          </a:p>
          <a:p>
            <a:pPr eaLnBrk="1" hangingPunct="1">
              <a:lnSpc>
                <a:spcPct val="90000"/>
              </a:lnSpc>
            </a:pPr>
            <a:endParaRPr lang="en-US" sz="800" dirty="0"/>
          </a:p>
          <a:p>
            <a:pPr eaLnBrk="1" hangingPunct="1">
              <a:lnSpc>
                <a:spcPct val="90000"/>
              </a:lnSpc>
            </a:pPr>
            <a:r>
              <a:rPr lang="en-US" sz="800" dirty="0"/>
              <a:t>Web-site</a:t>
            </a:r>
          </a:p>
          <a:p>
            <a:pPr lvl="1" eaLnBrk="1" hangingPunct="1">
              <a:lnSpc>
                <a:spcPct val="90000"/>
              </a:lnSpc>
            </a:pPr>
            <a:r>
              <a:rPr lang="en-US" sz="800" dirty="0"/>
              <a:t>Funds are available for design of web site</a:t>
            </a:r>
          </a:p>
          <a:p>
            <a:pPr lvl="1" eaLnBrk="1" hangingPunct="1">
              <a:lnSpc>
                <a:spcPct val="90000"/>
              </a:lnSpc>
            </a:pPr>
            <a:r>
              <a:rPr lang="en-US" sz="800" dirty="0"/>
              <a:t>Link to state web sites is required</a:t>
            </a:r>
          </a:p>
          <a:p>
            <a:pPr lvl="1" eaLnBrk="1" hangingPunct="1">
              <a:lnSpc>
                <a:spcPct val="90000"/>
              </a:lnSpc>
            </a:pPr>
            <a:r>
              <a:rPr lang="en-US" sz="800" dirty="0"/>
              <a:t>Web site that contains ad sales is not eligible</a:t>
            </a:r>
          </a:p>
          <a:p>
            <a:pPr eaLnBrk="1" hangingPunct="1">
              <a:lnSpc>
                <a:spcPct val="90000"/>
              </a:lnSpc>
            </a:pPr>
            <a:endParaRPr lang="en-US" sz="800" dirty="0"/>
          </a:p>
          <a:p>
            <a:pPr eaLnBrk="1" hangingPunct="1">
              <a:lnSpc>
                <a:spcPct val="90000"/>
              </a:lnSpc>
            </a:pPr>
            <a:r>
              <a:rPr lang="en-US" sz="800" dirty="0"/>
              <a:t>Billboards &amp; Signage</a:t>
            </a:r>
          </a:p>
          <a:p>
            <a:pPr lvl="1" eaLnBrk="1" hangingPunct="1">
              <a:lnSpc>
                <a:spcPct val="90000"/>
              </a:lnSpc>
            </a:pPr>
            <a:r>
              <a:rPr lang="en-US" sz="800" dirty="0"/>
              <a:t>Billboards must be located 20 miles from location and on interstates or major access highways</a:t>
            </a:r>
          </a:p>
          <a:p>
            <a:pPr lvl="1" eaLnBrk="1" hangingPunct="1">
              <a:lnSpc>
                <a:spcPct val="90000"/>
              </a:lnSpc>
            </a:pPr>
            <a:r>
              <a:rPr lang="en-US" sz="800" dirty="0"/>
              <a:t>Billboards must include the advertising brand of Kentucky</a:t>
            </a:r>
          </a:p>
          <a:p>
            <a:pPr lvl="1" eaLnBrk="1" hangingPunct="1">
              <a:lnSpc>
                <a:spcPct val="90000"/>
              </a:lnSpc>
            </a:pPr>
            <a:r>
              <a:rPr lang="en-US" sz="800" dirty="0"/>
              <a:t>TODS (Tourist Oriented Directional) and Fifth Legends (Attraction Logo) as well as artwork, design and production are eligible.  New signs are eligible, </a:t>
            </a:r>
            <a:r>
              <a:rPr lang="en-US" sz="800" b="1" dirty="0"/>
              <a:t>but not existing or maintenance of signs is eligible</a:t>
            </a:r>
            <a:r>
              <a:rPr lang="en-US" sz="800" dirty="0"/>
              <a:t>.</a:t>
            </a:r>
          </a:p>
          <a:p>
            <a:pPr eaLnBrk="1" hangingPunct="1">
              <a:lnSpc>
                <a:spcPct val="90000"/>
              </a:lnSpc>
            </a:pPr>
            <a:endParaRPr lang="en-US" sz="800" dirty="0"/>
          </a:p>
          <a:p>
            <a:pPr eaLnBrk="1" hangingPunct="1">
              <a:lnSpc>
                <a:spcPct val="90000"/>
              </a:lnSpc>
            </a:pPr>
            <a:r>
              <a:rPr lang="en-US" sz="800" dirty="0"/>
              <a:t>Changes to application:  If you have projects that come up during the program year that you would like to use your contingency funds or amend your application just submit a letter stating the projects and request approval.  This can even be completed over an email.  We just need to attach the request to your application.</a:t>
            </a:r>
          </a:p>
          <a:p>
            <a:pPr>
              <a:lnSpc>
                <a:spcPct val="90000"/>
              </a:lnSpc>
            </a:pPr>
            <a:endParaRPr lang="en-US" sz="600" dirty="0"/>
          </a:p>
        </p:txBody>
      </p:sp>
    </p:spTree>
    <p:extLst>
      <p:ext uri="{BB962C8B-B14F-4D97-AF65-F5344CB8AC3E}">
        <p14:creationId xmlns:p14="http://schemas.microsoft.com/office/powerpoint/2010/main" val="2849750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8" name="Rectangle 13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46" name="Rectangle 2"/>
          <p:cNvSpPr>
            <a:spLocks noGrp="1" noChangeArrowheads="1"/>
          </p:cNvSpPr>
          <p:nvPr>
            <p:ph type="title"/>
          </p:nvPr>
        </p:nvSpPr>
        <p:spPr>
          <a:xfrm>
            <a:off x="1028697" y="348865"/>
            <a:ext cx="7533018" cy="877729"/>
          </a:xfrm>
        </p:spPr>
        <p:txBody>
          <a:bodyPr anchor="ctr">
            <a:normAutofit/>
          </a:bodyPr>
          <a:lstStyle/>
          <a:p>
            <a:pPr eaLnBrk="1" hangingPunct="1"/>
            <a:r>
              <a:rPr lang="en-US" sz="3500">
                <a:solidFill>
                  <a:srgbClr val="FFFFFF"/>
                </a:solidFill>
              </a:rPr>
              <a:t>The Formula</a:t>
            </a:r>
          </a:p>
        </p:txBody>
      </p:sp>
      <p:graphicFrame>
        <p:nvGraphicFramePr>
          <p:cNvPr id="6149" name="Rectangle 3">
            <a:extLst>
              <a:ext uri="{FF2B5EF4-FFF2-40B4-BE49-F238E27FC236}">
                <a16:creationId xmlns:a16="http://schemas.microsoft.com/office/drawing/2014/main" id="{C188B98D-AC55-409D-9FC9-447445B1576F}"/>
              </a:ext>
            </a:extLst>
          </p:cNvPr>
          <p:cNvGraphicFramePr/>
          <p:nvPr>
            <p:extLst>
              <p:ext uri="{D42A27DB-BD31-4B8C-83A1-F6EECF244321}">
                <p14:modId xmlns:p14="http://schemas.microsoft.com/office/powerpoint/2010/main" val="876657387"/>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ectangle 192">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Rectangle 193">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Rectangle 194">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6" name="Rectangle 19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95" name="Rectangle 3"/>
          <p:cNvSpPr>
            <a:spLocks noGrp="1" noChangeArrowheads="1"/>
          </p:cNvSpPr>
          <p:nvPr>
            <p:ph type="body" idx="1"/>
          </p:nvPr>
        </p:nvSpPr>
        <p:spPr>
          <a:xfrm>
            <a:off x="4877368" y="846360"/>
            <a:ext cx="3646835" cy="5349167"/>
          </a:xfrm>
        </p:spPr>
        <p:txBody>
          <a:bodyPr anchor="ctr">
            <a:normAutofit lnSpcReduction="10000"/>
          </a:bodyPr>
          <a:lstStyle/>
          <a:p>
            <a:pPr eaLnBrk="1" hangingPunct="1">
              <a:lnSpc>
                <a:spcPct val="90000"/>
              </a:lnSpc>
            </a:pPr>
            <a:endParaRPr lang="en-US" sz="1100" dirty="0"/>
          </a:p>
          <a:p>
            <a:pPr eaLnBrk="1" hangingPunct="1">
              <a:lnSpc>
                <a:spcPct val="90000"/>
              </a:lnSpc>
            </a:pPr>
            <a:r>
              <a:rPr lang="en-US" sz="1100" dirty="0"/>
              <a:t>Sponsorship Bid Fee of Trade Shows, Convention and Events</a:t>
            </a:r>
          </a:p>
          <a:p>
            <a:pPr eaLnBrk="1" hangingPunct="1">
              <a:lnSpc>
                <a:spcPct val="90000"/>
              </a:lnSpc>
            </a:pPr>
            <a:endParaRPr lang="en-US" sz="1100" dirty="0"/>
          </a:p>
          <a:p>
            <a:pPr lvl="2" eaLnBrk="1" hangingPunct="1">
              <a:lnSpc>
                <a:spcPct val="90000"/>
              </a:lnSpc>
            </a:pPr>
            <a:r>
              <a:rPr lang="en-US" sz="1100" dirty="0"/>
              <a:t>Sponsorship that may create an economic impact for the state are eligible</a:t>
            </a:r>
          </a:p>
          <a:p>
            <a:pPr lvl="2" eaLnBrk="1" hangingPunct="1">
              <a:lnSpc>
                <a:spcPct val="90000"/>
              </a:lnSpc>
            </a:pPr>
            <a:endParaRPr lang="en-US" sz="1100" dirty="0"/>
          </a:p>
          <a:p>
            <a:pPr lvl="2" eaLnBrk="1" hangingPunct="1">
              <a:lnSpc>
                <a:spcPct val="90000"/>
              </a:lnSpc>
            </a:pPr>
            <a:r>
              <a:rPr lang="en-US" sz="1100" dirty="0"/>
              <a:t>Sponsorship of overall convention partner or event are eligible (but not limited to overall)</a:t>
            </a:r>
          </a:p>
          <a:p>
            <a:pPr lvl="2" eaLnBrk="1" hangingPunct="1">
              <a:lnSpc>
                <a:spcPct val="90000"/>
              </a:lnSpc>
            </a:pPr>
            <a:endParaRPr lang="en-US" sz="1100" dirty="0"/>
          </a:p>
          <a:p>
            <a:pPr lvl="2" eaLnBrk="1" hangingPunct="1">
              <a:lnSpc>
                <a:spcPct val="90000"/>
              </a:lnSpc>
            </a:pPr>
            <a:endParaRPr lang="en-US" sz="1100" dirty="0"/>
          </a:p>
          <a:p>
            <a:pPr lvl="2" eaLnBrk="1" hangingPunct="1">
              <a:lnSpc>
                <a:spcPct val="90000"/>
              </a:lnSpc>
            </a:pPr>
            <a:r>
              <a:rPr lang="en-US" sz="1100" dirty="0"/>
              <a:t>Tourism Industry events that are </a:t>
            </a:r>
            <a:r>
              <a:rPr lang="en-US" sz="1100" b="1" u="sng" dirty="0"/>
              <a:t>not</a:t>
            </a:r>
            <a:r>
              <a:rPr lang="en-US" sz="1100" b="1" dirty="0"/>
              <a:t> </a:t>
            </a:r>
            <a:r>
              <a:rPr lang="en-US" sz="1100" dirty="0"/>
              <a:t>eligible:</a:t>
            </a:r>
          </a:p>
          <a:p>
            <a:pPr lvl="3" eaLnBrk="1" hangingPunct="1">
              <a:lnSpc>
                <a:spcPct val="90000"/>
              </a:lnSpc>
            </a:pPr>
            <a:r>
              <a:rPr lang="en-US" sz="1100" dirty="0"/>
              <a:t>KY Tourism Industry Assoc, </a:t>
            </a:r>
          </a:p>
          <a:p>
            <a:pPr lvl="3" eaLnBrk="1" hangingPunct="1">
              <a:lnSpc>
                <a:spcPct val="90000"/>
              </a:lnSpc>
            </a:pPr>
            <a:r>
              <a:rPr lang="en-US" sz="1100" dirty="0"/>
              <a:t>KY Assoc of Convention &amp; Visitor Bureaus </a:t>
            </a:r>
          </a:p>
          <a:p>
            <a:pPr lvl="3" eaLnBrk="1" hangingPunct="1">
              <a:lnSpc>
                <a:spcPct val="90000"/>
              </a:lnSpc>
            </a:pPr>
            <a:r>
              <a:rPr lang="en-US" sz="1100" u="sng" dirty="0"/>
              <a:t>KY Association meetings and conference</a:t>
            </a:r>
          </a:p>
          <a:p>
            <a:pPr lvl="3" eaLnBrk="1" hangingPunct="1">
              <a:lnSpc>
                <a:spcPct val="90000"/>
              </a:lnSpc>
            </a:pPr>
            <a:r>
              <a:rPr lang="en-US" sz="1100" u="sng" dirty="0"/>
              <a:t>In-state - local events, sporting events and conferences</a:t>
            </a:r>
            <a:endParaRPr lang="en-US" sz="1100" dirty="0"/>
          </a:p>
          <a:p>
            <a:pPr eaLnBrk="1" hangingPunct="1">
              <a:lnSpc>
                <a:spcPct val="90000"/>
              </a:lnSpc>
            </a:pPr>
            <a:endParaRPr lang="en-US" sz="1100" dirty="0"/>
          </a:p>
          <a:p>
            <a:pPr eaLnBrk="1" hangingPunct="1">
              <a:lnSpc>
                <a:spcPct val="90000"/>
              </a:lnSpc>
            </a:pPr>
            <a:endParaRPr lang="en-US" sz="1100" dirty="0"/>
          </a:p>
          <a:p>
            <a:pPr eaLnBrk="1" hangingPunct="1">
              <a:lnSpc>
                <a:spcPct val="90000"/>
              </a:lnSpc>
            </a:pPr>
            <a:endParaRPr lang="en-US" sz="1100" dirty="0"/>
          </a:p>
          <a:p>
            <a:pPr eaLnBrk="1" hangingPunct="1">
              <a:lnSpc>
                <a:spcPct val="90000"/>
              </a:lnSpc>
            </a:pPr>
            <a:r>
              <a:rPr lang="en-US" sz="1100" dirty="0"/>
              <a:t>Convention Sponsorship/bid fee that guarantees room nights</a:t>
            </a:r>
          </a:p>
          <a:p>
            <a:pPr eaLnBrk="1" hangingPunct="1">
              <a:lnSpc>
                <a:spcPct val="90000"/>
              </a:lnSpc>
              <a:buFontTx/>
              <a:buNone/>
            </a:pPr>
            <a:endParaRPr lang="en-US" sz="1100" dirty="0"/>
          </a:p>
          <a:p>
            <a:pPr eaLnBrk="1" hangingPunct="1">
              <a:lnSpc>
                <a:spcPct val="90000"/>
              </a:lnSpc>
              <a:buFontTx/>
              <a:buNone/>
            </a:pPr>
            <a:endParaRPr lang="en-US" sz="1100" dirty="0"/>
          </a:p>
          <a:p>
            <a:pPr eaLnBrk="1" hangingPunct="1">
              <a:lnSpc>
                <a:spcPct val="90000"/>
              </a:lnSpc>
            </a:pPr>
            <a:r>
              <a:rPr lang="en-US" sz="1100" dirty="0"/>
              <a:t>New Event sponsorship</a:t>
            </a:r>
          </a:p>
          <a:p>
            <a:pPr marL="0" indent="0" eaLnBrk="1" hangingPunct="1">
              <a:lnSpc>
                <a:spcPct val="90000"/>
              </a:lnSpc>
              <a:buNone/>
            </a:pPr>
            <a:endParaRPr lang="en-US" sz="1100" dirty="0"/>
          </a:p>
          <a:p>
            <a:pPr lvl="3" eaLnBrk="1" hangingPunct="1">
              <a:lnSpc>
                <a:spcPct val="90000"/>
              </a:lnSpc>
            </a:pPr>
            <a:endParaRPr lang="en-US" sz="1100" b="1" dirty="0"/>
          </a:p>
          <a:p>
            <a:pPr lvl="3" eaLnBrk="1" hangingPunct="1">
              <a:lnSpc>
                <a:spcPct val="90000"/>
              </a:lnSpc>
              <a:buFontTx/>
              <a:buNone/>
            </a:pPr>
            <a:endParaRPr lang="en-US" sz="1100" b="1" dirty="0"/>
          </a:p>
          <a:p>
            <a:pPr lvl="3" eaLnBrk="1" hangingPunct="1">
              <a:lnSpc>
                <a:spcPct val="90000"/>
              </a:lnSpc>
              <a:buFontTx/>
              <a:buNone/>
            </a:pPr>
            <a:endParaRPr lang="en-US" sz="1100" b="1" dirty="0"/>
          </a:p>
          <a:p>
            <a:pPr lvl="3" eaLnBrk="1" hangingPunct="1">
              <a:lnSpc>
                <a:spcPct val="90000"/>
              </a:lnSpc>
              <a:buFontTx/>
              <a:buNone/>
            </a:pPr>
            <a:endParaRPr lang="en-US" sz="1100" b="1" dirty="0"/>
          </a:p>
          <a:p>
            <a:pPr lvl="3" eaLnBrk="1" hangingPunct="1">
              <a:lnSpc>
                <a:spcPct val="90000"/>
              </a:lnSpc>
              <a:buFontTx/>
              <a:buNone/>
            </a:pPr>
            <a:endParaRPr lang="en-US" sz="1100" b="1" dirty="0"/>
          </a:p>
          <a:p>
            <a:pPr lvl="3" eaLnBrk="1" hangingPunct="1">
              <a:lnSpc>
                <a:spcPct val="90000"/>
              </a:lnSpc>
              <a:buFontTx/>
              <a:buNone/>
            </a:pPr>
            <a:endParaRPr lang="en-US" sz="1100" b="1" dirty="0"/>
          </a:p>
          <a:p>
            <a:pPr lvl="2" eaLnBrk="1" hangingPunct="1">
              <a:lnSpc>
                <a:spcPct val="90000"/>
              </a:lnSpc>
            </a:pPr>
            <a:endParaRPr lang="en-US" sz="1100" dirty="0"/>
          </a:p>
          <a:p>
            <a:pPr lvl="2" eaLnBrk="1" hangingPunct="1">
              <a:lnSpc>
                <a:spcPct val="90000"/>
              </a:lnSpc>
            </a:pPr>
            <a:endParaRPr lang="en-US" sz="1100" dirty="0"/>
          </a:p>
          <a:p>
            <a:pPr lvl="2" eaLnBrk="1" hangingPunct="1">
              <a:lnSpc>
                <a:spcPct val="90000"/>
              </a:lnSpc>
            </a:pP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19797" y="586855"/>
            <a:ext cx="3172575" cy="3387497"/>
          </a:xfrm>
        </p:spPr>
        <p:txBody>
          <a:bodyPr vert="horz" lIns="91440" tIns="45720" rIns="91440" bIns="45720" rtlCol="0" anchor="b">
            <a:normAutofit/>
          </a:bodyPr>
          <a:lstStyle/>
          <a:p>
            <a:pPr algn="r" eaLnBrk="1" hangingPunct="1">
              <a:lnSpc>
                <a:spcPct val="90000"/>
              </a:lnSpc>
            </a:pPr>
            <a:r>
              <a:rPr lang="en-US" sz="3500" kern="1200">
                <a:solidFill>
                  <a:srgbClr val="FFFFFF"/>
                </a:solidFill>
                <a:latin typeface="+mj-lt"/>
                <a:ea typeface="+mj-ea"/>
                <a:cs typeface="+mj-cs"/>
              </a:rPr>
              <a:t>RESEARCH</a:t>
            </a:r>
          </a:p>
        </p:txBody>
      </p:sp>
      <p:sp>
        <p:nvSpPr>
          <p:cNvPr id="3" name="Subtitle 2"/>
          <p:cNvSpPr>
            <a:spLocks noGrp="1"/>
          </p:cNvSpPr>
          <p:nvPr>
            <p:ph type="subTitle" idx="1"/>
          </p:nvPr>
        </p:nvSpPr>
        <p:spPr>
          <a:xfrm>
            <a:off x="4877368" y="649480"/>
            <a:ext cx="3646835" cy="5546047"/>
          </a:xfrm>
        </p:spPr>
        <p:txBody>
          <a:bodyPr vert="horz" lIns="91440" tIns="45720" rIns="91440" bIns="45720" rtlCol="0" anchor="ctr">
            <a:normAutofit/>
          </a:bodyPr>
          <a:lstStyle/>
          <a:p>
            <a:pPr indent="-228600" algn="l" eaLnBrk="1" hangingPunct="1">
              <a:lnSpc>
                <a:spcPct val="90000"/>
              </a:lnSpc>
              <a:buFont typeface="Arial" panose="020B0604020202020204" pitchFamily="34" charset="0"/>
              <a:buChar char="•"/>
            </a:pPr>
            <a:r>
              <a:rPr lang="en-US" sz="1200" kern="1200"/>
              <a:t>Research is now eligible for reimbursement</a:t>
            </a:r>
          </a:p>
          <a:p>
            <a:pPr indent="-228600" algn="l" eaLnBrk="1" hangingPunct="1">
              <a:lnSpc>
                <a:spcPct val="90000"/>
              </a:lnSpc>
              <a:buFont typeface="Arial" panose="020B0604020202020204" pitchFamily="34" charset="0"/>
              <a:buChar char="•"/>
            </a:pPr>
            <a:endParaRPr lang="en-US" sz="1200" kern="1200"/>
          </a:p>
          <a:p>
            <a:pPr lvl="2" indent="-228600" algn="l" eaLnBrk="1" hangingPunct="1">
              <a:lnSpc>
                <a:spcPct val="90000"/>
              </a:lnSpc>
              <a:buFont typeface="Arial" panose="020B0604020202020204" pitchFamily="34" charset="0"/>
              <a:buChar char="•"/>
            </a:pPr>
            <a:r>
              <a:rPr lang="en-US" sz="1200" kern="1200">
                <a:ea typeface="+mn-ea"/>
                <a:cs typeface="+mn-cs"/>
              </a:rPr>
              <a:t>Funds may be used for destination needs, asset analysis and visitor profile research</a:t>
            </a:r>
          </a:p>
          <a:p>
            <a:pPr lvl="2" indent="-228600" algn="l" eaLnBrk="1" hangingPunct="1">
              <a:lnSpc>
                <a:spcPct val="90000"/>
              </a:lnSpc>
              <a:buFont typeface="Arial" panose="020B0604020202020204" pitchFamily="34" charset="0"/>
              <a:buChar char="•"/>
            </a:pPr>
            <a:endParaRPr lang="en-US" sz="1200" kern="1200">
              <a:ea typeface="+mn-ea"/>
              <a:cs typeface="+mn-cs"/>
            </a:endParaRPr>
          </a:p>
          <a:p>
            <a:pPr lvl="2" indent="-228600" algn="l" eaLnBrk="1" hangingPunct="1">
              <a:lnSpc>
                <a:spcPct val="90000"/>
              </a:lnSpc>
              <a:buFont typeface="Arial" panose="020B0604020202020204" pitchFamily="34" charset="0"/>
              <a:buChar char="•"/>
            </a:pPr>
            <a:r>
              <a:rPr lang="en-US" sz="1200" kern="1200">
                <a:ea typeface="+mn-ea"/>
                <a:cs typeface="+mn-cs"/>
              </a:rPr>
              <a:t>Must be clear relationship to planning and executing tourism marketing &amp; promotion</a:t>
            </a:r>
          </a:p>
          <a:p>
            <a:pPr lvl="2" indent="-228600" algn="l" eaLnBrk="1" hangingPunct="1">
              <a:lnSpc>
                <a:spcPct val="90000"/>
              </a:lnSpc>
              <a:buFont typeface="Arial" panose="020B0604020202020204" pitchFamily="34" charset="0"/>
              <a:buChar char="•"/>
            </a:pPr>
            <a:endParaRPr lang="en-US" sz="1200" kern="1200">
              <a:ea typeface="+mn-ea"/>
              <a:cs typeface="+mn-cs"/>
            </a:endParaRPr>
          </a:p>
          <a:p>
            <a:pPr lvl="2" indent="-228600" algn="l" eaLnBrk="1" hangingPunct="1">
              <a:lnSpc>
                <a:spcPct val="90000"/>
              </a:lnSpc>
              <a:buFont typeface="Arial" panose="020B0604020202020204" pitchFamily="34" charset="0"/>
              <a:buChar char="•"/>
            </a:pPr>
            <a:r>
              <a:rPr lang="en-US" sz="1200" kern="1200">
                <a:ea typeface="+mn-ea"/>
                <a:cs typeface="+mn-cs"/>
              </a:rPr>
              <a:t>Economic Impact and Future Capital projects are not eligible</a:t>
            </a:r>
          </a:p>
          <a:p>
            <a:pPr lvl="2" indent="-228600" algn="l" eaLnBrk="1" hangingPunct="1">
              <a:lnSpc>
                <a:spcPct val="90000"/>
              </a:lnSpc>
              <a:buFont typeface="Arial" panose="020B0604020202020204" pitchFamily="34" charset="0"/>
              <a:buChar char="•"/>
            </a:pPr>
            <a:endParaRPr lang="en-US" sz="1200" kern="1200">
              <a:ea typeface="+mn-ea"/>
              <a:cs typeface="+mn-cs"/>
            </a:endParaRPr>
          </a:p>
          <a:p>
            <a:pPr lvl="2" indent="-228600" algn="l" eaLnBrk="1" hangingPunct="1">
              <a:lnSpc>
                <a:spcPct val="90000"/>
              </a:lnSpc>
              <a:buFont typeface="Arial" panose="020B0604020202020204" pitchFamily="34" charset="0"/>
              <a:buChar char="•"/>
            </a:pPr>
            <a:r>
              <a:rPr lang="en-US" sz="1200" u="sng" kern="1200">
                <a:ea typeface="+mn-ea"/>
                <a:cs typeface="+mn-cs"/>
              </a:rPr>
              <a:t>Research request must be approved in advance</a:t>
            </a:r>
            <a:r>
              <a:rPr lang="en-US" sz="1200" kern="1200">
                <a:ea typeface="+mn-ea"/>
                <a:cs typeface="+mn-cs"/>
              </a:rPr>
              <a:t> and outside firms, organizations or individuals must meet the following criteria:</a:t>
            </a:r>
          </a:p>
          <a:p>
            <a:pPr lvl="2" indent="-228600" algn="l" eaLnBrk="1" hangingPunct="1">
              <a:lnSpc>
                <a:spcPct val="90000"/>
              </a:lnSpc>
              <a:buFont typeface="Arial" panose="020B0604020202020204" pitchFamily="34" charset="0"/>
              <a:buChar char="•"/>
            </a:pPr>
            <a:endParaRPr lang="en-US" sz="1200" kern="1200">
              <a:ea typeface="+mn-ea"/>
              <a:cs typeface="+mn-cs"/>
            </a:endParaRPr>
          </a:p>
          <a:p>
            <a:pPr lvl="3" indent="-228600" algn="l" eaLnBrk="1" hangingPunct="1">
              <a:lnSpc>
                <a:spcPct val="90000"/>
              </a:lnSpc>
              <a:buFont typeface="Arial" panose="020B0604020202020204" pitchFamily="34" charset="0"/>
              <a:buChar char="•"/>
            </a:pPr>
            <a:r>
              <a:rPr lang="en-US" sz="1200" kern="1200">
                <a:ea typeface="+mn-ea"/>
                <a:cs typeface="+mn-cs"/>
              </a:rPr>
              <a:t>In operation at least 2 years, if a firm or organization: if an individual at least 5 years of relevant experience</a:t>
            </a:r>
          </a:p>
          <a:p>
            <a:pPr lvl="3" indent="-228600" algn="l" eaLnBrk="1" hangingPunct="1">
              <a:lnSpc>
                <a:spcPct val="90000"/>
              </a:lnSpc>
              <a:buFont typeface="Arial" panose="020B0604020202020204" pitchFamily="34" charset="0"/>
              <a:buChar char="•"/>
            </a:pPr>
            <a:endParaRPr lang="en-US" sz="1200" kern="1200">
              <a:ea typeface="+mn-ea"/>
              <a:cs typeface="+mn-cs"/>
            </a:endParaRPr>
          </a:p>
          <a:p>
            <a:pPr lvl="3" indent="-228600" algn="l" eaLnBrk="1" hangingPunct="1">
              <a:lnSpc>
                <a:spcPct val="90000"/>
              </a:lnSpc>
              <a:buFont typeface="Arial" panose="020B0604020202020204" pitchFamily="34" charset="0"/>
              <a:buChar char="•"/>
            </a:pPr>
            <a:r>
              <a:rPr lang="en-US" sz="1200" kern="1200">
                <a:ea typeface="+mn-ea"/>
                <a:cs typeface="+mn-cs"/>
              </a:rPr>
              <a:t>At least 3 references</a:t>
            </a:r>
          </a:p>
          <a:p>
            <a:pPr lvl="3" indent="-228600" algn="l" eaLnBrk="1" hangingPunct="1">
              <a:lnSpc>
                <a:spcPct val="90000"/>
              </a:lnSpc>
              <a:buFont typeface="Arial" panose="020B0604020202020204" pitchFamily="34" charset="0"/>
              <a:buChar char="•"/>
            </a:pPr>
            <a:endParaRPr lang="en-US" sz="1200" kern="1200">
              <a:ea typeface="+mn-ea"/>
              <a:cs typeface="+mn-cs"/>
            </a:endParaRPr>
          </a:p>
          <a:p>
            <a:pPr lvl="3" indent="-228600" algn="l" eaLnBrk="1" hangingPunct="1">
              <a:lnSpc>
                <a:spcPct val="90000"/>
              </a:lnSpc>
              <a:buFont typeface="Arial" panose="020B0604020202020204" pitchFamily="34" charset="0"/>
              <a:buChar char="•"/>
            </a:pPr>
            <a:r>
              <a:rPr lang="en-US" sz="1200" kern="1200">
                <a:ea typeface="+mn-ea"/>
                <a:cs typeface="+mn-cs"/>
              </a:rPr>
              <a:t>Demonstrate expertise in the type of services to be rendered</a:t>
            </a:r>
          </a:p>
          <a:p>
            <a:pPr indent="-228600" algn="l" eaLnBrk="1" hangingPunct="1">
              <a:lnSpc>
                <a:spcPct val="90000"/>
              </a:lnSpc>
              <a:buFont typeface="Arial" panose="020B0604020202020204" pitchFamily="34" charset="0"/>
              <a:buChar char="•"/>
            </a:pPr>
            <a:endParaRPr lang="en-US" sz="1200" kern="1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57" name="Rectangle 135">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8" name="Rectangle 137">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9" name="Rectangle 139">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60" name="Rectangle 141">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1" name="Rectangle 143">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42" name="Rectangle 2"/>
          <p:cNvSpPr>
            <a:spLocks noGrp="1" noChangeArrowheads="1"/>
          </p:cNvSpPr>
          <p:nvPr>
            <p:ph type="title"/>
          </p:nvPr>
        </p:nvSpPr>
        <p:spPr>
          <a:xfrm>
            <a:off x="619797" y="586855"/>
            <a:ext cx="3172575" cy="3387497"/>
          </a:xfrm>
        </p:spPr>
        <p:txBody>
          <a:bodyPr anchor="b">
            <a:normAutofit/>
          </a:bodyPr>
          <a:lstStyle/>
          <a:p>
            <a:pPr algn="r" eaLnBrk="1" hangingPunct="1"/>
            <a:r>
              <a:rPr lang="en-US" sz="3200">
                <a:solidFill>
                  <a:srgbClr val="FFFFFF"/>
                </a:solidFill>
              </a:rPr>
              <a:t>Submit the Following Documentation</a:t>
            </a:r>
          </a:p>
        </p:txBody>
      </p:sp>
      <p:sp>
        <p:nvSpPr>
          <p:cNvPr id="10243" name="Rectangle 3"/>
          <p:cNvSpPr>
            <a:spLocks noGrp="1" noChangeArrowheads="1"/>
          </p:cNvSpPr>
          <p:nvPr>
            <p:ph type="body" idx="1"/>
          </p:nvPr>
        </p:nvSpPr>
        <p:spPr>
          <a:xfrm>
            <a:off x="4877368" y="649480"/>
            <a:ext cx="3646835" cy="5546047"/>
          </a:xfrm>
        </p:spPr>
        <p:txBody>
          <a:bodyPr anchor="ctr">
            <a:normAutofit/>
          </a:bodyPr>
          <a:lstStyle/>
          <a:p>
            <a:pPr lvl="1" eaLnBrk="1" hangingPunct="1">
              <a:lnSpc>
                <a:spcPct val="90000"/>
              </a:lnSpc>
              <a:buFontTx/>
              <a:buNone/>
            </a:pPr>
            <a:r>
              <a:rPr lang="en-US" sz="1400" dirty="0"/>
              <a:t>                                                                        </a:t>
            </a:r>
          </a:p>
          <a:p>
            <a:pPr lvl="1" eaLnBrk="1" hangingPunct="1">
              <a:lnSpc>
                <a:spcPct val="90000"/>
              </a:lnSpc>
            </a:pPr>
            <a:endParaRPr lang="en-US" sz="1400" dirty="0"/>
          </a:p>
          <a:p>
            <a:pPr lvl="1" eaLnBrk="1" hangingPunct="1">
              <a:lnSpc>
                <a:spcPct val="90000"/>
              </a:lnSpc>
              <a:buFont typeface="Symbol" pitchFamily="18" charset="2"/>
              <a:buNone/>
            </a:pPr>
            <a:r>
              <a:rPr lang="en-US" sz="1400" dirty="0"/>
              <a:t>    </a:t>
            </a:r>
            <a:r>
              <a:rPr lang="en-US" sz="1400" dirty="0">
                <a:sym typeface="Symbol" pitchFamily="18" charset="2"/>
              </a:rPr>
              <a:t>	 </a:t>
            </a:r>
            <a:r>
              <a:rPr lang="en-US" sz="1400" dirty="0"/>
              <a:t>Copy of invoices 				</a:t>
            </a:r>
          </a:p>
          <a:p>
            <a:pPr lvl="1" eaLnBrk="1" hangingPunct="1">
              <a:lnSpc>
                <a:spcPct val="90000"/>
              </a:lnSpc>
              <a:buFontTx/>
              <a:buNone/>
            </a:pPr>
            <a:endParaRPr lang="en-US" sz="1400" dirty="0">
              <a:cs typeface="Arial" charset="0"/>
            </a:endParaRPr>
          </a:p>
          <a:p>
            <a:pPr lvl="1" eaLnBrk="1" hangingPunct="1">
              <a:lnSpc>
                <a:spcPct val="90000"/>
              </a:lnSpc>
              <a:buFontTx/>
              <a:buNone/>
            </a:pPr>
            <a:r>
              <a:rPr lang="en-US" sz="1400" dirty="0"/>
              <a:t>      </a:t>
            </a:r>
            <a:r>
              <a:rPr lang="en-US" sz="1400" dirty="0">
                <a:sym typeface="Symbol" pitchFamily="18" charset="2"/>
              </a:rPr>
              <a:t> </a:t>
            </a:r>
            <a:r>
              <a:rPr lang="en-US" sz="1400" dirty="0"/>
              <a:t>Cancelled checks</a:t>
            </a:r>
          </a:p>
          <a:p>
            <a:pPr lvl="1" eaLnBrk="1" hangingPunct="1">
              <a:lnSpc>
                <a:spcPct val="90000"/>
              </a:lnSpc>
              <a:buFontTx/>
              <a:buNone/>
            </a:pPr>
            <a:r>
              <a:rPr lang="en-US" sz="1400" dirty="0"/>
              <a:t>                                                                                                                                                                                                                                                                                                                                                                                                     </a:t>
            </a:r>
          </a:p>
          <a:p>
            <a:pPr lvl="1" eaLnBrk="1" hangingPunct="1">
              <a:lnSpc>
                <a:spcPct val="90000"/>
              </a:lnSpc>
              <a:buFontTx/>
              <a:buNone/>
            </a:pPr>
            <a:r>
              <a:rPr lang="en-US" sz="1400" dirty="0"/>
              <a:t>       </a:t>
            </a:r>
            <a:r>
              <a:rPr lang="en-US" sz="1400" dirty="0">
                <a:sym typeface="Symbol" pitchFamily="18" charset="2"/>
              </a:rPr>
              <a:t> </a:t>
            </a:r>
            <a:r>
              <a:rPr lang="en-US" sz="1400" dirty="0"/>
              <a:t>Picture of billboard</a:t>
            </a:r>
          </a:p>
          <a:p>
            <a:pPr lvl="1" eaLnBrk="1" hangingPunct="1">
              <a:lnSpc>
                <a:spcPct val="90000"/>
              </a:lnSpc>
              <a:buFontTx/>
              <a:buNone/>
            </a:pPr>
            <a:endParaRPr lang="en-US" sz="1400" dirty="0"/>
          </a:p>
          <a:p>
            <a:pPr lvl="1" eaLnBrk="1" hangingPunct="1">
              <a:lnSpc>
                <a:spcPct val="90000"/>
              </a:lnSpc>
              <a:buFontTx/>
              <a:buNone/>
            </a:pPr>
            <a:r>
              <a:rPr lang="en-US" sz="1400" dirty="0">
                <a:sym typeface="Symbol" pitchFamily="18" charset="2"/>
              </a:rPr>
              <a:t>        </a:t>
            </a:r>
            <a:r>
              <a:rPr lang="en-US" sz="1400" dirty="0"/>
              <a:t>Tear sheets, copies of radio scripts or TV ads</a:t>
            </a:r>
          </a:p>
          <a:p>
            <a:pPr lvl="1" eaLnBrk="1" hangingPunct="1">
              <a:lnSpc>
                <a:spcPct val="90000"/>
              </a:lnSpc>
              <a:buFontTx/>
              <a:buNone/>
            </a:pPr>
            <a:endParaRPr lang="en-US" sz="1400" dirty="0"/>
          </a:p>
          <a:p>
            <a:pPr lvl="1" eaLnBrk="1" hangingPunct="1">
              <a:lnSpc>
                <a:spcPct val="90000"/>
              </a:lnSpc>
              <a:buFont typeface="Symbol" pitchFamily="18" charset="2"/>
              <a:buNone/>
            </a:pPr>
            <a:r>
              <a:rPr lang="en-US" sz="1400" dirty="0"/>
              <a:t>       </a:t>
            </a:r>
            <a:r>
              <a:rPr lang="en-US" sz="1400" dirty="0">
                <a:sym typeface="Symbol" pitchFamily="18" charset="2"/>
              </a:rPr>
              <a:t> </a:t>
            </a:r>
            <a:r>
              <a:rPr lang="en-US" sz="1400" dirty="0"/>
              <a:t>4 copies of any printed brochure</a:t>
            </a:r>
          </a:p>
          <a:p>
            <a:pPr lvl="1" eaLnBrk="1" hangingPunct="1">
              <a:lnSpc>
                <a:spcPct val="90000"/>
              </a:lnSpc>
              <a:buFont typeface="Symbol" pitchFamily="18" charset="2"/>
              <a:buNone/>
            </a:pPr>
            <a:r>
              <a:rPr lang="en-US" sz="1400" dirty="0"/>
              <a:t>		</a:t>
            </a:r>
          </a:p>
          <a:p>
            <a:pPr lvl="1" eaLnBrk="1" hangingPunct="1">
              <a:lnSpc>
                <a:spcPct val="90000"/>
              </a:lnSpc>
              <a:buFontTx/>
              <a:buNone/>
            </a:pPr>
            <a:r>
              <a:rPr lang="en-US" sz="1400" dirty="0">
                <a:sym typeface="Symbol" pitchFamily="18" charset="2"/>
              </a:rPr>
              <a:t>        </a:t>
            </a:r>
            <a:r>
              <a:rPr lang="en-US" sz="1400" dirty="0"/>
              <a:t>Sponsorship contracts</a:t>
            </a:r>
          </a:p>
          <a:p>
            <a:pPr lvl="1" eaLnBrk="1" hangingPunct="1">
              <a:lnSpc>
                <a:spcPct val="90000"/>
              </a:lnSpc>
            </a:pPr>
            <a:endParaRPr lang="en-US" sz="1400" dirty="0"/>
          </a:p>
          <a:p>
            <a:pPr lvl="1" eaLnBrk="1" hangingPunct="1">
              <a:lnSpc>
                <a:spcPct val="90000"/>
              </a:lnSpc>
              <a:buFontTx/>
              <a:buNone/>
            </a:pPr>
            <a:r>
              <a:rPr lang="en-US" sz="1400" dirty="0">
                <a:sym typeface="Symbol" pitchFamily="18" charset="2"/>
              </a:rPr>
              <a:t>        </a:t>
            </a:r>
            <a:r>
              <a:rPr lang="en-US" sz="1400" dirty="0"/>
              <a:t>Copy of homepage showing links to state web site 	</a:t>
            </a:r>
          </a:p>
          <a:p>
            <a:pPr lvl="1" eaLnBrk="1" hangingPunct="1">
              <a:lnSpc>
                <a:spcPct val="90000"/>
              </a:lnSpc>
              <a:buFontTx/>
              <a:buNone/>
            </a:pPr>
            <a:r>
              <a:rPr lang="en-US" sz="1400" dirty="0"/>
              <a:t>                                                                                                                                                                                          </a:t>
            </a:r>
          </a:p>
          <a:p>
            <a:pPr lvl="1" eaLnBrk="1" hangingPunct="1">
              <a:lnSpc>
                <a:spcPct val="90000"/>
              </a:lnSpc>
              <a:buFontTx/>
              <a:buNone/>
            </a:pPr>
            <a:r>
              <a:rPr lang="en-US" sz="1400" dirty="0"/>
              <a:t>                                                                                                                </a:t>
            </a:r>
            <a:endParaRPr lang="en-US" sz="1400" dirty="0">
              <a:sym typeface="Symbol" pitchFamily="18" charset="2"/>
            </a:endParaRPr>
          </a:p>
          <a:p>
            <a:pPr lvl="1" eaLnBrk="1" hangingPunct="1">
              <a:lnSpc>
                <a:spcPct val="90000"/>
              </a:lnSpc>
              <a:buFontTx/>
              <a:buNone/>
            </a:pPr>
            <a:r>
              <a:rPr lang="en-US" sz="1400" dirty="0">
                <a:sym typeface="Symbol" pitchFamily="18" charset="2"/>
              </a:rPr>
              <a:t> </a:t>
            </a:r>
            <a:r>
              <a:rPr lang="en-US" sz="1400" b="1" dirty="0"/>
              <a:t>When you forget documents it only slows down the process</a:t>
            </a:r>
          </a:p>
          <a:p>
            <a:pPr lvl="1" eaLnBrk="1" hangingPunct="1">
              <a:lnSpc>
                <a:spcPct val="90000"/>
              </a:lnSpc>
            </a:pPr>
            <a:endParaRPr lang="en-US" sz="14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6" name="Rectangle 2"/>
          <p:cNvSpPr>
            <a:spLocks noGrp="1" noChangeArrowheads="1"/>
          </p:cNvSpPr>
          <p:nvPr>
            <p:ph type="title"/>
          </p:nvPr>
        </p:nvSpPr>
        <p:spPr>
          <a:xfrm>
            <a:off x="1028699" y="294538"/>
            <a:ext cx="7421963" cy="1033669"/>
          </a:xfrm>
        </p:spPr>
        <p:txBody>
          <a:bodyPr>
            <a:normAutofit/>
          </a:bodyPr>
          <a:lstStyle/>
          <a:p>
            <a:pPr eaLnBrk="1" hangingPunct="1"/>
            <a:r>
              <a:rPr lang="en-US" sz="3500">
                <a:solidFill>
                  <a:srgbClr val="FFFFFF"/>
                </a:solidFill>
              </a:rPr>
              <a:t>Confused?</a:t>
            </a:r>
          </a:p>
        </p:txBody>
      </p:sp>
      <p:sp>
        <p:nvSpPr>
          <p:cNvPr id="11267" name="Rectangle 3"/>
          <p:cNvSpPr>
            <a:spLocks noGrp="1" noChangeArrowheads="1"/>
          </p:cNvSpPr>
          <p:nvPr>
            <p:ph type="body" idx="1"/>
          </p:nvPr>
        </p:nvSpPr>
        <p:spPr>
          <a:xfrm>
            <a:off x="1028699" y="2318197"/>
            <a:ext cx="7293023" cy="3683358"/>
          </a:xfrm>
        </p:spPr>
        <p:txBody>
          <a:bodyPr anchor="ctr">
            <a:normAutofit lnSpcReduction="10000"/>
          </a:bodyPr>
          <a:lstStyle/>
          <a:p>
            <a:pPr eaLnBrk="1" hangingPunct="1">
              <a:buFontTx/>
              <a:buNone/>
            </a:pPr>
            <a:r>
              <a:rPr lang="en-US" sz="1600" dirty="0"/>
              <a:t> 			</a:t>
            </a:r>
          </a:p>
          <a:p>
            <a:pPr eaLnBrk="1" hangingPunct="1">
              <a:buFontTx/>
              <a:buNone/>
            </a:pPr>
            <a:r>
              <a:rPr lang="en-US" sz="1600" dirty="0"/>
              <a:t>	</a:t>
            </a:r>
          </a:p>
          <a:p>
            <a:pPr eaLnBrk="1" hangingPunct="1">
              <a:buFontTx/>
              <a:buNone/>
            </a:pPr>
            <a:r>
              <a:rPr lang="en-US" sz="1600" dirty="0"/>
              <a:t> 		</a:t>
            </a:r>
            <a:r>
              <a:rPr lang="en-US" sz="1600" b="1" dirty="0"/>
              <a:t>Visit our web site at kentuckytourism.com/industry </a:t>
            </a:r>
          </a:p>
          <a:p>
            <a:pPr eaLnBrk="1" hangingPunct="1">
              <a:buFontTx/>
              <a:buNone/>
            </a:pPr>
            <a:r>
              <a:rPr lang="en-US" sz="1600" b="1" dirty="0"/>
              <a:t>		then click on KY Dept of Tourism/EDA Grant Application</a:t>
            </a:r>
          </a:p>
          <a:p>
            <a:pPr eaLnBrk="1" hangingPunct="1">
              <a:buFontTx/>
              <a:buNone/>
            </a:pPr>
            <a:r>
              <a:rPr lang="en-US" sz="1600" b="1" dirty="0"/>
              <a:t>or</a:t>
            </a:r>
          </a:p>
          <a:p>
            <a:pPr eaLnBrk="1" hangingPunct="1">
              <a:buFontTx/>
              <a:buNone/>
            </a:pPr>
            <a:r>
              <a:rPr lang="en-US" sz="1600" b="1" dirty="0"/>
              <a:t>		Send an email to </a:t>
            </a:r>
            <a:r>
              <a:rPr lang="en-US" sz="1600" b="1" dirty="0">
                <a:hlinkClick r:id="rId2"/>
              </a:rPr>
              <a:t>Rhonda.nix@ky.gov</a:t>
            </a:r>
            <a:r>
              <a:rPr lang="en-US" sz="1600" b="1" dirty="0"/>
              <a:t> or </a:t>
            </a:r>
            <a:r>
              <a:rPr lang="en-US" sz="1600" b="1" dirty="0">
                <a:hlinkClick r:id="rId3"/>
              </a:rPr>
              <a:t>Karen.Hackett@ky.gov</a:t>
            </a:r>
            <a:r>
              <a:rPr lang="en-US" sz="1600" b="1" dirty="0"/>
              <a:t> </a:t>
            </a:r>
          </a:p>
          <a:p>
            <a:pPr eaLnBrk="1" hangingPunct="1">
              <a:buFontTx/>
              <a:buNone/>
            </a:pPr>
            <a:r>
              <a:rPr lang="en-US" sz="1600" b="1" dirty="0"/>
              <a:t>				</a:t>
            </a:r>
          </a:p>
          <a:p>
            <a:pPr eaLnBrk="1" hangingPunct="1">
              <a:buFontTx/>
              <a:buNone/>
            </a:pPr>
            <a:r>
              <a:rPr lang="en-US" sz="1600"/>
              <a:t>	Be </a:t>
            </a:r>
            <a:r>
              <a:rPr lang="en-US" sz="1600" dirty="0"/>
              <a:t>sure to read the Administrative Regulations for the Regional Marketing and Matching Funds program for full explanation of guidelines and requirements as the guidelines for the EDA Grant are the same.  This is only a quick reference tool.</a:t>
            </a:r>
          </a:p>
          <a:p>
            <a:pPr eaLnBrk="1" hangingPunct="1">
              <a:buFontTx/>
              <a:buNone/>
            </a:pPr>
            <a:endParaRPr lang="en-US" sz="1600" dirty="0"/>
          </a:p>
          <a:p>
            <a:pPr eaLnBrk="1" hangingPunct="1">
              <a:buFontTx/>
              <a:buNone/>
            </a:pPr>
            <a:endParaRPr lang="en-US" sz="1600" dirty="0"/>
          </a:p>
          <a:p>
            <a:pPr eaLnBrk="1" hangingPunct="1">
              <a:buFontTx/>
              <a:buNone/>
            </a:pPr>
            <a:r>
              <a:rPr lang="en-US" sz="1600" dirty="0"/>
              <a:t>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759</TotalTime>
  <Words>1112</Words>
  <Application>Microsoft Office PowerPoint</Application>
  <PresentationFormat>On-screen Show (4:3)</PresentationFormat>
  <Paragraphs>159</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Symbol</vt:lpstr>
      <vt:lpstr>Default Design</vt:lpstr>
      <vt:lpstr>KY Dept of Tourism/EDA Grant Program </vt:lpstr>
      <vt:lpstr>Deadlines and Applicants</vt:lpstr>
      <vt:lpstr>Sample List of Eligible Projects</vt:lpstr>
      <vt:lpstr>Eligible Project Information</vt:lpstr>
      <vt:lpstr>The Formula</vt:lpstr>
      <vt:lpstr>PowerPoint Presentation</vt:lpstr>
      <vt:lpstr>RESEARCH</vt:lpstr>
      <vt:lpstr>Submit the Following Documentation</vt:lpstr>
      <vt:lpstr>Confused?</vt:lpstr>
    </vt:vector>
  </TitlesOfParts>
  <Company>Commonwealth Office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MATCHING FUNDS PROGRAM  The “Key” to Funding</dc:title>
  <dc:creator>COT</dc:creator>
  <cp:lastModifiedBy>Roberts, Emily (TRAVEL)</cp:lastModifiedBy>
  <cp:revision>50</cp:revision>
  <cp:lastPrinted>2022-01-04T20:28:45Z</cp:lastPrinted>
  <dcterms:created xsi:type="dcterms:W3CDTF">2008-04-18T15:32:45Z</dcterms:created>
  <dcterms:modified xsi:type="dcterms:W3CDTF">2022-01-31T14:18:34Z</dcterms:modified>
</cp:coreProperties>
</file>